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75"/>
  </p:notesMasterIdLst>
  <p:sldIdLst>
    <p:sldId id="256" r:id="rId2"/>
    <p:sldId id="1997" r:id="rId3"/>
    <p:sldId id="1998" r:id="rId4"/>
    <p:sldId id="1999" r:id="rId5"/>
    <p:sldId id="2006" r:id="rId6"/>
    <p:sldId id="2008" r:id="rId7"/>
    <p:sldId id="2009" r:id="rId8"/>
    <p:sldId id="257" r:id="rId9"/>
    <p:sldId id="258" r:id="rId10"/>
    <p:sldId id="262" r:id="rId11"/>
    <p:sldId id="1976" r:id="rId12"/>
    <p:sldId id="1977" r:id="rId13"/>
    <p:sldId id="1978" r:id="rId14"/>
    <p:sldId id="1979" r:id="rId15"/>
    <p:sldId id="1980" r:id="rId16"/>
    <p:sldId id="2001" r:id="rId17"/>
    <p:sldId id="1981" r:id="rId18"/>
    <p:sldId id="2002" r:id="rId19"/>
    <p:sldId id="283" r:id="rId20"/>
    <p:sldId id="263" r:id="rId21"/>
    <p:sldId id="284" r:id="rId22"/>
    <p:sldId id="265" r:id="rId23"/>
    <p:sldId id="266" r:id="rId24"/>
    <p:sldId id="285" r:id="rId25"/>
    <p:sldId id="267" r:id="rId26"/>
    <p:sldId id="264" r:id="rId27"/>
    <p:sldId id="281" r:id="rId28"/>
    <p:sldId id="282" r:id="rId29"/>
    <p:sldId id="269" r:id="rId30"/>
    <p:sldId id="279" r:id="rId31"/>
    <p:sldId id="280" r:id="rId32"/>
    <p:sldId id="276" r:id="rId33"/>
    <p:sldId id="268" r:id="rId34"/>
    <p:sldId id="278" r:id="rId35"/>
    <p:sldId id="1993" r:id="rId36"/>
    <p:sldId id="1994" r:id="rId37"/>
    <p:sldId id="2012" r:id="rId38"/>
    <p:sldId id="2013" r:id="rId39"/>
    <p:sldId id="2011" r:id="rId40"/>
    <p:sldId id="2014" r:id="rId41"/>
    <p:sldId id="1995" r:id="rId42"/>
    <p:sldId id="1996" r:id="rId43"/>
    <p:sldId id="1984" r:id="rId44"/>
    <p:sldId id="670" r:id="rId45"/>
    <p:sldId id="671" r:id="rId46"/>
    <p:sldId id="672" r:id="rId47"/>
    <p:sldId id="2010" r:id="rId48"/>
    <p:sldId id="673" r:id="rId49"/>
    <p:sldId id="1990" r:id="rId50"/>
    <p:sldId id="1985" r:id="rId51"/>
    <p:sldId id="675" r:id="rId52"/>
    <p:sldId id="676" r:id="rId53"/>
    <p:sldId id="678" r:id="rId54"/>
    <p:sldId id="679" r:id="rId55"/>
    <p:sldId id="680" r:id="rId56"/>
    <p:sldId id="681" r:id="rId57"/>
    <p:sldId id="682" r:id="rId58"/>
    <p:sldId id="1975" r:id="rId59"/>
    <p:sldId id="1989" r:id="rId60"/>
    <p:sldId id="1991" r:id="rId61"/>
    <p:sldId id="1987" r:id="rId62"/>
    <p:sldId id="1986" r:id="rId63"/>
    <p:sldId id="1988" r:id="rId64"/>
    <p:sldId id="260" r:id="rId65"/>
    <p:sldId id="2003" r:id="rId66"/>
    <p:sldId id="2004" r:id="rId67"/>
    <p:sldId id="2005" r:id="rId68"/>
    <p:sldId id="261" r:id="rId69"/>
    <p:sldId id="2000" r:id="rId70"/>
    <p:sldId id="1983" r:id="rId71"/>
    <p:sldId id="259" r:id="rId72"/>
    <p:sldId id="1992" r:id="rId73"/>
    <p:sldId id="1974" r:id="rId7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33319A-1010-4A92-8576-F390E15FF5A8}" v="46" dt="2023-05-15T17:48:38.3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D4FFA7-419A-4B98-B8C2-049ED72C762A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4900C-F608-4700-96F1-B08307CB6D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516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>
            <a:extLst>
              <a:ext uri="{FF2B5EF4-FFF2-40B4-BE49-F238E27FC236}">
                <a16:creationId xmlns:a16="http://schemas.microsoft.com/office/drawing/2014/main" id="{B3C6426E-6965-93D3-AA58-A3AF34BABA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4" name="Notes Placeholder 2">
            <a:extLst>
              <a:ext uri="{FF2B5EF4-FFF2-40B4-BE49-F238E27FC236}">
                <a16:creationId xmlns:a16="http://schemas.microsoft.com/office/drawing/2014/main" id="{CFF44C7F-4E7F-5151-05F2-3D296A007E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46435" name="Slide Number Placeholder 3">
            <a:extLst>
              <a:ext uri="{FF2B5EF4-FFF2-40B4-BE49-F238E27FC236}">
                <a16:creationId xmlns:a16="http://schemas.microsoft.com/office/drawing/2014/main" id="{EE8F8B4E-220C-ABC7-EA57-145D4D23C2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BFE9CDB-ACBA-467B-8549-6279F68DFED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4900C-F608-4700-96F1-B08307CB6D22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27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4900C-F608-4700-96F1-B08307CB6D22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823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8235-C649-124B-BDD7-0A10A252A98C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51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Slide Image Placeholder 1">
            <a:extLst>
              <a:ext uri="{FF2B5EF4-FFF2-40B4-BE49-F238E27FC236}">
                <a16:creationId xmlns:a16="http://schemas.microsoft.com/office/drawing/2014/main" id="{9AAB56CA-8C46-AA2C-5E87-816BBD7667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2" name="Notes Placeholder 2">
            <a:extLst>
              <a:ext uri="{FF2B5EF4-FFF2-40B4-BE49-F238E27FC236}">
                <a16:creationId xmlns:a16="http://schemas.microsoft.com/office/drawing/2014/main" id="{03BD6B27-8102-FDB4-F5D2-1A18A50AB6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48483" name="Slide Number Placeholder 3">
            <a:extLst>
              <a:ext uri="{FF2B5EF4-FFF2-40B4-BE49-F238E27FC236}">
                <a16:creationId xmlns:a16="http://schemas.microsoft.com/office/drawing/2014/main" id="{23A7C852-9B63-8A00-6930-3D667D3195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8D6A81B-ADC6-4061-BE66-6105857ABC50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Slide Image Placeholder 1">
            <a:extLst>
              <a:ext uri="{FF2B5EF4-FFF2-40B4-BE49-F238E27FC236}">
                <a16:creationId xmlns:a16="http://schemas.microsoft.com/office/drawing/2014/main" id="{D9F71060-25A8-DE0E-71DE-AAA158AD17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8" name="Notes Placeholder 2">
            <a:extLst>
              <a:ext uri="{FF2B5EF4-FFF2-40B4-BE49-F238E27FC236}">
                <a16:creationId xmlns:a16="http://schemas.microsoft.com/office/drawing/2014/main" id="{EE1DB8C8-6413-1CAA-1625-3CD5BB025F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52579" name="Slide Number Placeholder 3">
            <a:extLst>
              <a:ext uri="{FF2B5EF4-FFF2-40B4-BE49-F238E27FC236}">
                <a16:creationId xmlns:a16="http://schemas.microsoft.com/office/drawing/2014/main" id="{143C8D5C-AB46-ACFB-E01E-8DF7D13417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296AED3-09D4-456F-9DB6-CAC9970183D2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Slide Image Placeholder 1">
            <a:extLst>
              <a:ext uri="{FF2B5EF4-FFF2-40B4-BE49-F238E27FC236}">
                <a16:creationId xmlns:a16="http://schemas.microsoft.com/office/drawing/2014/main" id="{A60C16F7-2A20-F937-E773-5B6FF2F8C7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6" name="Notes Placeholder 2">
            <a:extLst>
              <a:ext uri="{FF2B5EF4-FFF2-40B4-BE49-F238E27FC236}">
                <a16:creationId xmlns:a16="http://schemas.microsoft.com/office/drawing/2014/main" id="{83F2BDDF-4DF0-90B6-F383-8D5031F4F1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54627" name="Slide Number Placeholder 3">
            <a:extLst>
              <a:ext uri="{FF2B5EF4-FFF2-40B4-BE49-F238E27FC236}">
                <a16:creationId xmlns:a16="http://schemas.microsoft.com/office/drawing/2014/main" id="{09A67D73-0655-4E78-8178-1DA3E7ACE2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9DDE5C0-7956-482B-B288-C5E7B17873E1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Slide Image Placeholder 1">
            <a:extLst>
              <a:ext uri="{FF2B5EF4-FFF2-40B4-BE49-F238E27FC236}">
                <a16:creationId xmlns:a16="http://schemas.microsoft.com/office/drawing/2014/main" id="{590B538F-D6E2-B27F-4326-78EDD0E632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4" name="Notes Placeholder 2">
            <a:extLst>
              <a:ext uri="{FF2B5EF4-FFF2-40B4-BE49-F238E27FC236}">
                <a16:creationId xmlns:a16="http://schemas.microsoft.com/office/drawing/2014/main" id="{ECEC74B3-B5E7-118B-EE0D-C2AE03F450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56675" name="Slide Number Placeholder 3">
            <a:extLst>
              <a:ext uri="{FF2B5EF4-FFF2-40B4-BE49-F238E27FC236}">
                <a16:creationId xmlns:a16="http://schemas.microsoft.com/office/drawing/2014/main" id="{A62F2E05-9926-4B1D-EF8E-8B0A9E2B1F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3EF57E8-E2E7-41E7-AEF7-353EDF55A78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Slide Image Placeholder 1">
            <a:extLst>
              <a:ext uri="{FF2B5EF4-FFF2-40B4-BE49-F238E27FC236}">
                <a16:creationId xmlns:a16="http://schemas.microsoft.com/office/drawing/2014/main" id="{6DC05724-95B6-9F30-6938-75FF9EDA0F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2" name="Notes Placeholder 2">
            <a:extLst>
              <a:ext uri="{FF2B5EF4-FFF2-40B4-BE49-F238E27FC236}">
                <a16:creationId xmlns:a16="http://schemas.microsoft.com/office/drawing/2014/main" id="{642522AC-BB8B-B4EC-9F4E-AB19CB431C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58723" name="Slide Number Placeholder 3">
            <a:extLst>
              <a:ext uri="{FF2B5EF4-FFF2-40B4-BE49-F238E27FC236}">
                <a16:creationId xmlns:a16="http://schemas.microsoft.com/office/drawing/2014/main" id="{35B6D863-08DE-E6EB-03F6-0D6E692404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4FDEC8B-5AA5-48FD-96F6-3FCAC3A0548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Slide Image Placeholder 1">
            <a:extLst>
              <a:ext uri="{FF2B5EF4-FFF2-40B4-BE49-F238E27FC236}">
                <a16:creationId xmlns:a16="http://schemas.microsoft.com/office/drawing/2014/main" id="{DEACCE59-6618-B2A3-128C-379A2053DE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0" name="Notes Placeholder 2">
            <a:extLst>
              <a:ext uri="{FF2B5EF4-FFF2-40B4-BE49-F238E27FC236}">
                <a16:creationId xmlns:a16="http://schemas.microsoft.com/office/drawing/2014/main" id="{C1EE1B73-CA76-43C9-8D4B-F482635268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60771" name="Slide Number Placeholder 3">
            <a:extLst>
              <a:ext uri="{FF2B5EF4-FFF2-40B4-BE49-F238E27FC236}">
                <a16:creationId xmlns:a16="http://schemas.microsoft.com/office/drawing/2014/main" id="{BB4D6370-97BB-12AC-CD1B-2304BED05E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B10BACF-C581-4E7C-8CDC-8F3676F2AB0B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4900C-F608-4700-96F1-B08307CB6D22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15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4900C-F608-4700-96F1-B08307CB6D22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24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107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9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hyperlink" Target="https://&#129431;.fm/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FFE2B-98A5-6200-BB26-7062D7F7AE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Bioacoustics: A (Very) Brief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AA6875-5FB7-B422-1CA5-DAB4162B82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Ed Baker</a:t>
            </a:r>
          </a:p>
          <a:p>
            <a:r>
              <a:rPr lang="en-GB" dirty="0"/>
              <a:t>ACOUSTIC BIOLOGY RESEARCHER</a:t>
            </a:r>
            <a:br>
              <a:rPr lang="en-GB" dirty="0"/>
            </a:br>
            <a:r>
              <a:rPr lang="en-GB" dirty="0"/>
              <a:t>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95332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3CC2D-AD76-F732-24FD-F913A8688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833CC-74F8-5EE1-099A-0275B0082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 don’t know what everything sounds like</a:t>
            </a:r>
          </a:p>
          <a:p>
            <a:endParaRPr lang="en-GB" dirty="0"/>
          </a:p>
          <a:p>
            <a:r>
              <a:rPr lang="en-GB" dirty="0"/>
              <a:t>Volume of data to analyse and store (£££, time, computers)</a:t>
            </a:r>
          </a:p>
          <a:p>
            <a:endParaRPr lang="en-GB" dirty="0"/>
          </a:p>
          <a:p>
            <a:r>
              <a:rPr lang="en-GB" dirty="0"/>
              <a:t>Everything but birds and whales</a:t>
            </a:r>
          </a:p>
        </p:txBody>
      </p:sp>
    </p:spTree>
    <p:extLst>
      <p:ext uri="{BB962C8B-B14F-4D97-AF65-F5344CB8AC3E}">
        <p14:creationId xmlns:p14="http://schemas.microsoft.com/office/powerpoint/2010/main" val="4176337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7D06A-CA94-F14C-8D2E-DD5D8B5897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ARTHROPOD bioacoustics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F32EB29-3343-CCE6-0726-22BC396D53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Some Biology</a:t>
            </a:r>
          </a:p>
        </p:txBody>
      </p:sp>
    </p:spTree>
    <p:extLst>
      <p:ext uri="{BB962C8B-B14F-4D97-AF65-F5344CB8AC3E}">
        <p14:creationId xmlns:p14="http://schemas.microsoft.com/office/powerpoint/2010/main" val="3190885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5A82E-C473-5E41-9E52-D4787244C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other 95% of bioacoustics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F6A66-51DC-A248-9D7F-73374D4F0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Dominant </a:t>
            </a:r>
            <a:r>
              <a:rPr lang="en-US" dirty="0" err="1"/>
              <a:t>biophony</a:t>
            </a:r>
            <a:r>
              <a:rPr lang="en-US" dirty="0"/>
              <a:t> in freshwater and tropical terrestrial environments</a:t>
            </a:r>
          </a:p>
          <a:p>
            <a:r>
              <a:rPr lang="en-US" dirty="0"/>
              <a:t>Significant </a:t>
            </a:r>
            <a:r>
              <a:rPr lang="en-US" dirty="0" err="1"/>
              <a:t>biophony</a:t>
            </a:r>
            <a:r>
              <a:rPr lang="en-US" dirty="0"/>
              <a:t> in some marine environments</a:t>
            </a:r>
          </a:p>
          <a:p>
            <a:r>
              <a:rPr lang="en-US" dirty="0"/>
              <a:t>Dominant </a:t>
            </a:r>
            <a:r>
              <a:rPr lang="en-US" dirty="0" err="1"/>
              <a:t>biophony</a:t>
            </a:r>
            <a:r>
              <a:rPr lang="en-US" dirty="0"/>
              <a:t> in timber crops and decaying wood</a:t>
            </a:r>
          </a:p>
          <a:p>
            <a:r>
              <a:rPr lang="en-US" dirty="0"/>
              <a:t>Dominant </a:t>
            </a:r>
            <a:r>
              <a:rPr lang="en-US" dirty="0" err="1"/>
              <a:t>biophony</a:t>
            </a:r>
            <a:r>
              <a:rPr lang="en-US" dirty="0"/>
              <a:t> in soil (probably)</a:t>
            </a:r>
          </a:p>
        </p:txBody>
      </p:sp>
    </p:spTree>
    <p:extLst>
      <p:ext uri="{BB962C8B-B14F-4D97-AF65-F5344CB8AC3E}">
        <p14:creationId xmlns:p14="http://schemas.microsoft.com/office/powerpoint/2010/main" val="3816129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1CA39-B0F2-1B49-82E5-EED341C0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…Just the Insects</a:t>
            </a:r>
          </a:p>
        </p:txBody>
      </p:sp>
    </p:spTree>
    <p:extLst>
      <p:ext uri="{BB962C8B-B14F-4D97-AF65-F5344CB8AC3E}">
        <p14:creationId xmlns:p14="http://schemas.microsoft.com/office/powerpoint/2010/main" val="1405603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1CA39-B0F2-1B49-82E5-EED341C0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Orthoptera: Bush Crickets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8F1478-2E6F-4A4B-B6FF-125E5899E2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2524" y="1828800"/>
            <a:ext cx="7343775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95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1CA39-B0F2-1B49-82E5-EED341C0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Orthoptera: Bush Crickets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0C1B7B-14E3-4B49-913A-BEB315C4A6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4187" y="1897063"/>
            <a:ext cx="6143626" cy="383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59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4FCB21-F26A-2381-312F-13CB0B65D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846" y="1106872"/>
            <a:ext cx="8866307" cy="464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50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1CA39-B0F2-1B49-82E5-EED341C0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Orthoptera: Bush Crickets</a:t>
            </a:r>
          </a:p>
        </p:txBody>
      </p:sp>
      <p:pic>
        <p:nvPicPr>
          <p:cNvPr id="5" name="Picture 4" descr="A piece of bread&#10;&#10;Description automatically generated">
            <a:extLst>
              <a:ext uri="{FF2B5EF4-FFF2-40B4-BE49-F238E27FC236}">
                <a16:creationId xmlns:a16="http://schemas.microsoft.com/office/drawing/2014/main" id="{ED50A046-7F1E-B241-A705-EB90487BE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558256" y="1797049"/>
            <a:ext cx="7072312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96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F2B91C-CF64-0112-DF34-F818F3EF4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061" y="774263"/>
            <a:ext cx="8403877" cy="506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21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insect on a leaf&#10;&#10;Description automatically generated with medium confidence">
            <a:extLst>
              <a:ext uri="{FF2B5EF4-FFF2-40B4-BE49-F238E27FC236}">
                <a16:creationId xmlns:a16="http://schemas.microsoft.com/office/drawing/2014/main" id="{9A2A2057-31FB-D0C7-F1CB-E04633FDD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940" y="994681"/>
            <a:ext cx="4595813" cy="461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2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C18AA-5709-4869-8BFF-8BC8D79ED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E32E7-4F42-F736-584E-C21173AAA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777412"/>
            <a:ext cx="9905999" cy="3541714"/>
          </a:xfrm>
        </p:spPr>
        <p:txBody>
          <a:bodyPr>
            <a:normAutofit/>
          </a:bodyPr>
          <a:lstStyle/>
          <a:p>
            <a:r>
              <a:rPr lang="en-GB" dirty="0"/>
              <a:t>Mainly broad rather than now</a:t>
            </a:r>
          </a:p>
          <a:p>
            <a:endParaRPr lang="en-GB" dirty="0"/>
          </a:p>
          <a:p>
            <a:r>
              <a:rPr lang="en-GB" dirty="0"/>
              <a:t>Some biology, data science, hardware, software, ecology, taxonomy...</a:t>
            </a:r>
          </a:p>
          <a:p>
            <a:endParaRPr lang="en-GB" dirty="0"/>
          </a:p>
          <a:p>
            <a:r>
              <a:rPr lang="en-GB" dirty="0"/>
              <a:t>… by necessity </a:t>
            </a:r>
            <a:r>
              <a:rPr lang="en-GB" b="1" dirty="0"/>
              <a:t>very</a:t>
            </a:r>
            <a:r>
              <a:rPr lang="en-GB" dirty="0"/>
              <a:t> interdisciplinary</a:t>
            </a:r>
          </a:p>
        </p:txBody>
      </p:sp>
    </p:spTree>
    <p:extLst>
      <p:ext uri="{BB962C8B-B14F-4D97-AF65-F5344CB8AC3E}">
        <p14:creationId xmlns:p14="http://schemas.microsoft.com/office/powerpoint/2010/main" val="79228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1CA39-B0F2-1B49-82E5-EED341C0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Orthoptera: MOLE Crickets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9F19EB-E417-1F44-91C8-1E0C59C05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025" y="1870075"/>
            <a:ext cx="48133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27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59D9ED-FA43-D811-CE75-B1C72700E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062" y="757237"/>
            <a:ext cx="8143875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6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1CA39-B0F2-1B49-82E5-EED341C0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LEPIDOPTERA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8200BB-3B03-BA4F-B7A2-603B9E551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2366620"/>
            <a:ext cx="9905998" cy="272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11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1CA39-B0F2-1B49-82E5-EED341C0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LEPIDOPTERA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A4E5BF-3562-4A4D-9952-03CE8514E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650" y="1765132"/>
            <a:ext cx="8516938" cy="448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4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9F4F0AB-301C-105F-E53C-8FC6659B6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274" y="641237"/>
            <a:ext cx="7655965" cy="502871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755B95B-FFD3-03BF-07BA-31C7E9BCE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1462" y="6107112"/>
            <a:ext cx="9905999" cy="35417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https://doi.org/10.1016/j.cub.2021.08.038</a:t>
            </a:r>
          </a:p>
        </p:txBody>
      </p:sp>
    </p:spTree>
    <p:extLst>
      <p:ext uri="{BB962C8B-B14F-4D97-AF65-F5344CB8AC3E}">
        <p14:creationId xmlns:p14="http://schemas.microsoft.com/office/powerpoint/2010/main" val="3743333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1CA39-B0F2-1B49-82E5-EED341C0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BLATTODEA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C4916D-5518-F54A-8DD3-B3A1A2DD1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712" y="1838932"/>
            <a:ext cx="58674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80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1CA39-B0F2-1B49-82E5-EED341C0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HEMIPTERA: CICADAS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3D6082-AF20-2D4A-977B-DA4CABD07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963" y="1867461"/>
            <a:ext cx="4959350" cy="415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74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037A77-1C49-E855-6677-49ED4DDE5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161925"/>
            <a:ext cx="9182100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607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037A77-1C49-E855-6677-49ED4DDE5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161925"/>
            <a:ext cx="9182100" cy="6534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87A155-52D0-6557-D8D2-2994F458B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950" y="2339340"/>
            <a:ext cx="92202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992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1CA39-B0F2-1B49-82E5-EED341C0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Incidental Noises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BE79C9-234C-044A-83C9-E20B809F9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630" y="1873970"/>
            <a:ext cx="6095563" cy="402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30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utdoor, mammal, grass&#10;&#10;Description automatically generated">
            <a:extLst>
              <a:ext uri="{FF2B5EF4-FFF2-40B4-BE49-F238E27FC236}">
                <a16:creationId xmlns:a16="http://schemas.microsoft.com/office/drawing/2014/main" id="{9E9FC340-BA52-629D-8F57-F7BFD9EAE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855" y="350134"/>
            <a:ext cx="4673571" cy="3946571"/>
          </a:xfrm>
          <a:prstGeom prst="rect">
            <a:avLst/>
          </a:prstGeom>
        </p:spPr>
      </p:pic>
      <p:pic>
        <p:nvPicPr>
          <p:cNvPr id="9" name="Picture 8" descr="A black and white photo of a speaker&#10;&#10;Description automatically generated with low confidence">
            <a:extLst>
              <a:ext uri="{FF2B5EF4-FFF2-40B4-BE49-F238E27FC236}">
                <a16:creationId xmlns:a16="http://schemas.microsoft.com/office/drawing/2014/main" id="{337C9C10-D35B-41AD-7BC0-BB36A46DC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788" y="350134"/>
            <a:ext cx="4470045" cy="39535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318F36-806F-4BB4-75AD-973F43B89FE2}"/>
              </a:ext>
            </a:extLst>
          </p:cNvPr>
          <p:cNvSpPr txBox="1"/>
          <p:nvPr/>
        </p:nvSpPr>
        <p:spPr>
          <a:xfrm>
            <a:off x="971855" y="4422913"/>
            <a:ext cx="2052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G. W. Pierce (1948)</a:t>
            </a:r>
          </a:p>
        </p:txBody>
      </p:sp>
    </p:spTree>
    <p:extLst>
      <p:ext uri="{BB962C8B-B14F-4D97-AF65-F5344CB8AC3E}">
        <p14:creationId xmlns:p14="http://schemas.microsoft.com/office/powerpoint/2010/main" val="27596684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8D7C9B-2DAA-A074-3700-E104EB4EB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475" y="381000"/>
            <a:ext cx="611505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466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hydrozoan&#10;&#10;Description automatically generated">
            <a:extLst>
              <a:ext uri="{FF2B5EF4-FFF2-40B4-BE49-F238E27FC236}">
                <a16:creationId xmlns:a16="http://schemas.microsoft.com/office/drawing/2014/main" id="{C1D85C54-9886-F3E0-6689-08B7B2CBA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040" y="1346200"/>
            <a:ext cx="520192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439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1CA39-B0F2-1B49-82E5-EED341C0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Incidental Noises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B9DA03-F856-AB4A-9A22-E7AA43426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780" y="1981200"/>
            <a:ext cx="4005263" cy="400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742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674F0-2CD7-4D43-9A6B-1D0A46983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Other (non-obvious) sounds</a:t>
            </a:r>
          </a:p>
        </p:txBody>
      </p:sp>
    </p:spTree>
    <p:extLst>
      <p:ext uri="{BB962C8B-B14F-4D97-AF65-F5344CB8AC3E}">
        <p14:creationId xmlns:p14="http://schemas.microsoft.com/office/powerpoint/2010/main" val="9849762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3B21E4-DFBC-E05B-03D4-2AED56F2A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525" y="728972"/>
            <a:ext cx="6838950" cy="512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976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5A85DA-13A8-4CF4-51B3-FC3A6DFAF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873" y="847510"/>
            <a:ext cx="4626253" cy="457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779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3B9761-EFF6-006A-420D-B9788A4D0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243" y="-1278283"/>
            <a:ext cx="7359098" cy="981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553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3B9761-EFF6-006A-420D-B9788A4D0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243" y="-1278283"/>
            <a:ext cx="7359098" cy="981213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66F2517-C437-A4C9-A063-99C647CEF1A4}"/>
              </a:ext>
            </a:extLst>
          </p:cNvPr>
          <p:cNvSpPr/>
          <p:nvPr/>
        </p:nvSpPr>
        <p:spPr>
          <a:xfrm>
            <a:off x="6609522" y="387626"/>
            <a:ext cx="1451113" cy="1510748"/>
          </a:xfrm>
          <a:prstGeom prst="ellipse">
            <a:avLst/>
          </a:prstGeom>
          <a:noFill/>
          <a:ln w="139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8204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3B9761-EFF6-006A-420D-B9788A4D0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243" y="-1278283"/>
            <a:ext cx="7359098" cy="981213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8854AD6-20FD-D9B2-EEDD-7A560243FB14}"/>
              </a:ext>
            </a:extLst>
          </p:cNvPr>
          <p:cNvSpPr/>
          <p:nvPr/>
        </p:nvSpPr>
        <p:spPr>
          <a:xfrm>
            <a:off x="3866322" y="4959626"/>
            <a:ext cx="1451113" cy="1510748"/>
          </a:xfrm>
          <a:prstGeom prst="ellipse">
            <a:avLst/>
          </a:prstGeom>
          <a:noFill/>
          <a:ln w="139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9589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thing, outdoor, art, photographic paper&#10;&#10;Description automatically generated">
            <a:extLst>
              <a:ext uri="{FF2B5EF4-FFF2-40B4-BE49-F238E27FC236}">
                <a16:creationId xmlns:a16="http://schemas.microsoft.com/office/drawing/2014/main" id="{45838097-AEB5-C4DB-F500-5B1E02DB6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829" y="0"/>
            <a:ext cx="9163050" cy="687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05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utdoor, mammal, grass&#10;&#10;Description automatically generated">
            <a:extLst>
              <a:ext uri="{FF2B5EF4-FFF2-40B4-BE49-F238E27FC236}">
                <a16:creationId xmlns:a16="http://schemas.microsoft.com/office/drawing/2014/main" id="{9E9FC340-BA52-629D-8F57-F7BFD9EAE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855" y="350134"/>
            <a:ext cx="4673571" cy="3946571"/>
          </a:xfrm>
          <a:prstGeom prst="rect">
            <a:avLst/>
          </a:prstGeom>
        </p:spPr>
      </p:pic>
      <p:pic>
        <p:nvPicPr>
          <p:cNvPr id="9" name="Picture 8" descr="A black and white photo of a speaker&#10;&#10;Description automatically generated with low confidence">
            <a:extLst>
              <a:ext uri="{FF2B5EF4-FFF2-40B4-BE49-F238E27FC236}">
                <a16:creationId xmlns:a16="http://schemas.microsoft.com/office/drawing/2014/main" id="{337C9C10-D35B-41AD-7BC0-BB36A46DC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788" y="350134"/>
            <a:ext cx="4470045" cy="39535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318F36-806F-4BB4-75AD-973F43B89FE2}"/>
              </a:ext>
            </a:extLst>
          </p:cNvPr>
          <p:cNvSpPr txBox="1"/>
          <p:nvPr/>
        </p:nvSpPr>
        <p:spPr>
          <a:xfrm>
            <a:off x="971855" y="4422913"/>
            <a:ext cx="2052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G. W. Pierce (1948)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EFC1B7-A454-4E32-2058-836D0B719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505" y="5121328"/>
            <a:ext cx="7348330" cy="11602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D5D364-6CEB-6FD9-B658-650256AD32CE}"/>
              </a:ext>
            </a:extLst>
          </p:cNvPr>
          <p:cNvSpPr/>
          <p:nvPr/>
        </p:nvSpPr>
        <p:spPr>
          <a:xfrm>
            <a:off x="8229599" y="5850116"/>
            <a:ext cx="1350757" cy="4314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3280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thing, outdoor, art, photographic paper&#10;&#10;Description automatically generated">
            <a:extLst>
              <a:ext uri="{FF2B5EF4-FFF2-40B4-BE49-F238E27FC236}">
                <a16:creationId xmlns:a16="http://schemas.microsoft.com/office/drawing/2014/main" id="{45838097-AEB5-C4DB-F500-5B1E02DB6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829" y="0"/>
            <a:ext cx="9163050" cy="687228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EB76661-F269-519B-31BE-7B2138F5AB4A}"/>
              </a:ext>
            </a:extLst>
          </p:cNvPr>
          <p:cNvCxnSpPr/>
          <p:nvPr/>
        </p:nvCxnSpPr>
        <p:spPr>
          <a:xfrm>
            <a:off x="5724939" y="6549887"/>
            <a:ext cx="586409" cy="0"/>
          </a:xfrm>
          <a:prstGeom prst="line">
            <a:avLst/>
          </a:prstGeom>
          <a:ln w="825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56259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water, yellow, ground&#10;&#10;Description automatically generated">
            <a:extLst>
              <a:ext uri="{FF2B5EF4-FFF2-40B4-BE49-F238E27FC236}">
                <a16:creationId xmlns:a16="http://schemas.microsoft.com/office/drawing/2014/main" id="{F98919AC-566D-900D-EED0-B09D31884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597" y="-1125332"/>
            <a:ext cx="6673298" cy="889773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8B42482-D68E-EFAD-0474-AE1D9EB00BD5}"/>
              </a:ext>
            </a:extLst>
          </p:cNvPr>
          <p:cNvSpPr/>
          <p:nvPr/>
        </p:nvSpPr>
        <p:spPr>
          <a:xfrm>
            <a:off x="5888162" y="2389146"/>
            <a:ext cx="1451113" cy="1510748"/>
          </a:xfrm>
          <a:prstGeom prst="ellipse">
            <a:avLst/>
          </a:prstGeom>
          <a:noFill/>
          <a:ln w="139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3892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8BC285-3937-5292-3BA1-F00A67A8E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1447800"/>
            <a:ext cx="104394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382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03B87-2974-1129-D6BC-6637D6192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Brief overview of automated ID</a:t>
            </a:r>
          </a:p>
        </p:txBody>
      </p:sp>
    </p:spTree>
    <p:extLst>
      <p:ext uri="{BB962C8B-B14F-4D97-AF65-F5344CB8AC3E}">
        <p14:creationId xmlns:p14="http://schemas.microsoft.com/office/powerpoint/2010/main" val="23976647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3">
            <a:extLst>
              <a:ext uri="{FF2B5EF4-FFF2-40B4-BE49-F238E27FC236}">
                <a16:creationId xmlns:a16="http://schemas.microsoft.com/office/drawing/2014/main" id="{434B998F-9E0E-2D5D-200A-AC7149DCA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409575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6" name="Picture 4">
            <a:extLst>
              <a:ext uri="{FF2B5EF4-FFF2-40B4-BE49-F238E27FC236}">
                <a16:creationId xmlns:a16="http://schemas.microsoft.com/office/drawing/2014/main" id="{87770CDF-C115-84D6-9F72-0A575C86E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39" y="436564"/>
            <a:ext cx="2676525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7" name="Picture 7" descr="Screen Shot 2017-02-17 at 08.43.51.png">
            <a:extLst>
              <a:ext uri="{FF2B5EF4-FFF2-40B4-BE49-F238E27FC236}">
                <a16:creationId xmlns:a16="http://schemas.microsoft.com/office/drawing/2014/main" id="{1407E72C-585F-FA30-B1C1-CA311EAD17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6" y="3352801"/>
            <a:ext cx="6042025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3">
            <a:extLst>
              <a:ext uri="{FF2B5EF4-FFF2-40B4-BE49-F238E27FC236}">
                <a16:creationId xmlns:a16="http://schemas.microsoft.com/office/drawing/2014/main" id="{A39809C1-86E9-9030-394F-FC458D0D9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3" y="474663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0" name="Picture 4">
            <a:extLst>
              <a:ext uri="{FF2B5EF4-FFF2-40B4-BE49-F238E27FC236}">
                <a16:creationId xmlns:a16="http://schemas.microsoft.com/office/drawing/2014/main" id="{61B62BEF-5111-4300-5E4F-A66A3478E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39" y="436564"/>
            <a:ext cx="2676525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1" name="Picture 7" descr="Screen Shot 2017-02-17 at 08.43.51.png">
            <a:extLst>
              <a:ext uri="{FF2B5EF4-FFF2-40B4-BE49-F238E27FC236}">
                <a16:creationId xmlns:a16="http://schemas.microsoft.com/office/drawing/2014/main" id="{14CC4393-C431-582D-1978-7A89DF7E2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6" y="3352801"/>
            <a:ext cx="6042025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2" name="TextBox 8">
            <a:extLst>
              <a:ext uri="{FF2B5EF4-FFF2-40B4-BE49-F238E27FC236}">
                <a16:creationId xmlns:a16="http://schemas.microsoft.com/office/drawing/2014/main" id="{7A8FDCFB-0D95-BCF4-41CA-2EEF79399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3013" y="2595564"/>
            <a:ext cx="1308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Organism</a:t>
            </a:r>
          </a:p>
        </p:txBody>
      </p:sp>
      <p:sp>
        <p:nvSpPr>
          <p:cNvPr id="140293" name="TextBox 9">
            <a:extLst>
              <a:ext uri="{FF2B5EF4-FFF2-40B4-BE49-F238E27FC236}">
                <a16:creationId xmlns:a16="http://schemas.microsoft.com/office/drawing/2014/main" id="{E66B0589-291D-914E-978E-F419E16E8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1876" y="2579689"/>
            <a:ext cx="1306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Characters</a:t>
            </a:r>
          </a:p>
        </p:txBody>
      </p:sp>
      <p:sp>
        <p:nvSpPr>
          <p:cNvPr id="140294" name="TextBox 10">
            <a:extLst>
              <a:ext uri="{FF2B5EF4-FFF2-40B4-BE49-F238E27FC236}">
                <a16:creationId xmlns:a16="http://schemas.microsoft.com/office/drawing/2014/main" id="{6F6F5DAC-2040-BEB5-AD69-F6688884F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7950" y="5307014"/>
            <a:ext cx="1760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Identification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5" name="Picture 3">
            <a:extLst>
              <a:ext uri="{FF2B5EF4-FFF2-40B4-BE49-F238E27FC236}">
                <a16:creationId xmlns:a16="http://schemas.microsoft.com/office/drawing/2014/main" id="{4495043F-FF5D-3B62-B90A-D0F7A0D02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482600"/>
            <a:ext cx="3008312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6" name="Picture 8">
            <a:extLst>
              <a:ext uri="{FF2B5EF4-FFF2-40B4-BE49-F238E27FC236}">
                <a16:creationId xmlns:a16="http://schemas.microsoft.com/office/drawing/2014/main" id="{A47A3741-1014-B3C2-2706-ECE5A6D41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411163"/>
            <a:ext cx="2109788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7" name="Picture 9">
            <a:extLst>
              <a:ext uri="{FF2B5EF4-FFF2-40B4-BE49-F238E27FC236}">
                <a16:creationId xmlns:a16="http://schemas.microsoft.com/office/drawing/2014/main" id="{4C9F5D4F-EAB6-6C78-516C-F118E2A1C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376239"/>
            <a:ext cx="3043238" cy="21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8" name="Picture 10">
            <a:extLst>
              <a:ext uri="{FF2B5EF4-FFF2-40B4-BE49-F238E27FC236}">
                <a16:creationId xmlns:a16="http://schemas.microsoft.com/office/drawing/2014/main" id="{A8BB63A2-EC4E-E2A6-E81E-09D5BE2DBC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3759200"/>
            <a:ext cx="33337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9" name="Picture 11">
            <a:extLst>
              <a:ext uri="{FF2B5EF4-FFF2-40B4-BE49-F238E27FC236}">
                <a16:creationId xmlns:a16="http://schemas.microsoft.com/office/drawing/2014/main" id="{2A2F0F33-45D0-DA1C-1891-4F12ABCCB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1" y="3612357"/>
            <a:ext cx="3557588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TextBox 4">
            <a:extLst>
              <a:ext uri="{FF2B5EF4-FFF2-40B4-BE49-F238E27FC236}">
                <a16:creationId xmlns:a16="http://schemas.microsoft.com/office/drawing/2014/main" id="{6EB0A1D3-3D52-5D26-A479-02463DACA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3013" y="2595564"/>
            <a:ext cx="1308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Organism</a:t>
            </a:r>
          </a:p>
        </p:txBody>
      </p:sp>
      <p:sp>
        <p:nvSpPr>
          <p:cNvPr id="141314" name="TextBox 5">
            <a:extLst>
              <a:ext uri="{FF2B5EF4-FFF2-40B4-BE49-F238E27FC236}">
                <a16:creationId xmlns:a16="http://schemas.microsoft.com/office/drawing/2014/main" id="{7599833A-B1B1-DFC6-2085-E47EB4DE9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7176" y="2738438"/>
            <a:ext cx="1762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Feature Extraction</a:t>
            </a:r>
          </a:p>
        </p:txBody>
      </p:sp>
      <p:pic>
        <p:nvPicPr>
          <p:cNvPr id="141315" name="Picture 3">
            <a:extLst>
              <a:ext uri="{FF2B5EF4-FFF2-40B4-BE49-F238E27FC236}">
                <a16:creationId xmlns:a16="http://schemas.microsoft.com/office/drawing/2014/main" id="{4495043F-FF5D-3B62-B90A-D0F7A0D02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482600"/>
            <a:ext cx="3008312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6" name="Picture 8">
            <a:extLst>
              <a:ext uri="{FF2B5EF4-FFF2-40B4-BE49-F238E27FC236}">
                <a16:creationId xmlns:a16="http://schemas.microsoft.com/office/drawing/2014/main" id="{A47A3741-1014-B3C2-2706-ECE5A6D41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411163"/>
            <a:ext cx="2109788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7" name="Picture 9">
            <a:extLst>
              <a:ext uri="{FF2B5EF4-FFF2-40B4-BE49-F238E27FC236}">
                <a16:creationId xmlns:a16="http://schemas.microsoft.com/office/drawing/2014/main" id="{4C9F5D4F-EAB6-6C78-516C-F118E2A1C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376239"/>
            <a:ext cx="3043238" cy="21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8" name="Picture 10">
            <a:extLst>
              <a:ext uri="{FF2B5EF4-FFF2-40B4-BE49-F238E27FC236}">
                <a16:creationId xmlns:a16="http://schemas.microsoft.com/office/drawing/2014/main" id="{A8BB63A2-EC4E-E2A6-E81E-09D5BE2DBC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3759200"/>
            <a:ext cx="33337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9" name="Picture 11">
            <a:extLst>
              <a:ext uri="{FF2B5EF4-FFF2-40B4-BE49-F238E27FC236}">
                <a16:creationId xmlns:a16="http://schemas.microsoft.com/office/drawing/2014/main" id="{2A2F0F33-45D0-DA1C-1891-4F12ABCCB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1" y="3612357"/>
            <a:ext cx="3557588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20" name="TextBox 12">
            <a:extLst>
              <a:ext uri="{FF2B5EF4-FFF2-40B4-BE49-F238E27FC236}">
                <a16:creationId xmlns:a16="http://schemas.microsoft.com/office/drawing/2014/main" id="{DA8F57D2-AAFF-5C2C-7212-C7DF7DA71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4189" y="6122988"/>
            <a:ext cx="1762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313653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Image2">
            <a:extLst>
              <a:ext uri="{FF2B5EF4-FFF2-40B4-BE49-F238E27FC236}">
                <a16:creationId xmlns:a16="http://schemas.microsoft.com/office/drawing/2014/main" id="{EFFEE040-88CF-3ACF-E54E-CF76603A2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42" y="282092"/>
            <a:ext cx="7758112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4FD25-EDE0-726A-83B0-23AF2F0E2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Pieces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4B399-05B0-F2EE-0C3C-71C735562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566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computer, cable, wall&#10;&#10;Description automatically generated">
            <a:extLst>
              <a:ext uri="{FF2B5EF4-FFF2-40B4-BE49-F238E27FC236}">
                <a16:creationId xmlns:a16="http://schemas.microsoft.com/office/drawing/2014/main" id="{84C9194B-CF97-4BD7-03EF-601E2BC2F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956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F0B943-A5B5-E8D0-CA5D-749627407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962" y="695325"/>
            <a:ext cx="7458075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476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Title 1">
            <a:extLst>
              <a:ext uri="{FF2B5EF4-FFF2-40B4-BE49-F238E27FC236}">
                <a16:creationId xmlns:a16="http://schemas.microsoft.com/office/drawing/2014/main" id="{9464618A-B71A-10E8-E39F-0614C898C2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581025"/>
            <a:ext cx="7772400" cy="1143000"/>
          </a:xfrm>
        </p:spPr>
        <p:txBody>
          <a:bodyPr/>
          <a:lstStyle/>
          <a:p>
            <a:r>
              <a:rPr lang="en-US" altLang="en-US" i="1"/>
              <a:t>Leptophyes punctatissima</a:t>
            </a:r>
          </a:p>
        </p:txBody>
      </p:sp>
      <p:pic>
        <p:nvPicPr>
          <p:cNvPr id="145410" name="Picture 2" descr="map.png">
            <a:extLst>
              <a:ext uri="{FF2B5EF4-FFF2-40B4-BE49-F238E27FC236}">
                <a16:creationId xmlns:a16="http://schemas.microsoft.com/office/drawing/2014/main" id="{668EA579-D746-6472-6781-66C2131DD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1793875"/>
            <a:ext cx="67183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0622CB-137D-394E-87C6-7F6457EDB791}"/>
              </a:ext>
            </a:extLst>
          </p:cNvPr>
          <p:cNvSpPr txBox="1"/>
          <p:nvPr/>
        </p:nvSpPr>
        <p:spPr>
          <a:xfrm>
            <a:off x="1275659" y="4782926"/>
            <a:ext cx="2454430" cy="923330"/>
          </a:xfrm>
          <a:prstGeom prst="rect">
            <a:avLst/>
          </a:prstGeom>
          <a:solidFill>
            <a:schemeClr val="accent3">
              <a:alpha val="59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FB0006"/>
                </a:solidFill>
                <a:highlight>
                  <a:srgbClr val="C0C0C0"/>
                </a:highlight>
                <a:latin typeface="Arial" charset="0"/>
                <a:ea typeface="ＭＳ Ｐゴシック" charset="0"/>
                <a:cs typeface="ＭＳ Ｐゴシック" charset="0"/>
              </a:rPr>
              <a:t>1980-1990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C6908"/>
                </a:solidFill>
                <a:highlight>
                  <a:srgbClr val="C0C0C0"/>
                </a:highlight>
                <a:latin typeface="Arial" charset="0"/>
                <a:ea typeface="ＭＳ Ｐゴシック" charset="0"/>
                <a:cs typeface="ＭＳ Ｐゴシック" charset="0"/>
              </a:rPr>
              <a:t>1990-2000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FF0A"/>
                </a:solidFill>
                <a:highlight>
                  <a:srgbClr val="C0C0C0"/>
                </a:highlight>
                <a:latin typeface="Arial" charset="0"/>
                <a:ea typeface="ＭＳ Ｐゴシック" charset="0"/>
                <a:cs typeface="ＭＳ Ｐゴシック" charset="0"/>
              </a:rPr>
              <a:t>2000-2010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itle 1">
            <a:extLst>
              <a:ext uri="{FF2B5EF4-FFF2-40B4-BE49-F238E27FC236}">
                <a16:creationId xmlns:a16="http://schemas.microsoft.com/office/drawing/2014/main" id="{763BA437-F332-7EDD-AB01-C6ACAC47C9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/>
              <a:t>Leptophyes punctatissima</a:t>
            </a:r>
          </a:p>
        </p:txBody>
      </p:sp>
      <p:pic>
        <p:nvPicPr>
          <p:cNvPr id="147458" name="Picture 2" descr="map.png">
            <a:extLst>
              <a:ext uri="{FF2B5EF4-FFF2-40B4-BE49-F238E27FC236}">
                <a16:creationId xmlns:a16="http://schemas.microsoft.com/office/drawing/2014/main" id="{D4FE2FE8-7D4E-4ED7-A63D-DD37B272D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1793875"/>
            <a:ext cx="67183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7F9AAD2-DF9F-CF5D-D193-E4945FAB5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7164" y="1620839"/>
            <a:ext cx="1076325" cy="1004887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EEFDF3-4536-9581-8B10-2D794B705161}"/>
              </a:ext>
            </a:extLst>
          </p:cNvPr>
          <p:cNvSpPr txBox="1"/>
          <p:nvPr/>
        </p:nvSpPr>
        <p:spPr>
          <a:xfrm>
            <a:off x="1117445" y="5001587"/>
            <a:ext cx="2454430" cy="923330"/>
          </a:xfrm>
          <a:prstGeom prst="rect">
            <a:avLst/>
          </a:prstGeom>
          <a:solidFill>
            <a:schemeClr val="accent3">
              <a:alpha val="59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FB0006"/>
                </a:solidFill>
                <a:highlight>
                  <a:srgbClr val="C0C0C0"/>
                </a:highlight>
                <a:latin typeface="Arial" charset="0"/>
                <a:ea typeface="ＭＳ Ｐゴシック" charset="0"/>
                <a:cs typeface="ＭＳ Ｐゴシック" charset="0"/>
              </a:rPr>
              <a:t>1980-1990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C6908"/>
                </a:solidFill>
                <a:highlight>
                  <a:srgbClr val="C0C0C0"/>
                </a:highlight>
                <a:latin typeface="Arial" charset="0"/>
                <a:ea typeface="ＭＳ Ｐゴシック" charset="0"/>
                <a:cs typeface="ＭＳ Ｐゴシック" charset="0"/>
              </a:rPr>
              <a:t>1990-2000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FF0A"/>
                </a:solidFill>
                <a:highlight>
                  <a:srgbClr val="C0C0C0"/>
                </a:highlight>
                <a:latin typeface="Arial" charset="0"/>
                <a:ea typeface="ＭＳ Ｐゴシック" charset="0"/>
                <a:cs typeface="ＭＳ Ｐゴシック" charset="0"/>
              </a:rPr>
              <a:t>2000-2010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itle 1">
            <a:extLst>
              <a:ext uri="{FF2B5EF4-FFF2-40B4-BE49-F238E27FC236}">
                <a16:creationId xmlns:a16="http://schemas.microsoft.com/office/drawing/2014/main" id="{69B7EA95-172F-3413-1B42-9F10D57AB1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/>
              <a:t>Leptophyes punctatissima</a:t>
            </a:r>
          </a:p>
        </p:txBody>
      </p:sp>
      <p:pic>
        <p:nvPicPr>
          <p:cNvPr id="151554" name="Picture 2">
            <a:extLst>
              <a:ext uri="{FF2B5EF4-FFF2-40B4-BE49-F238E27FC236}">
                <a16:creationId xmlns:a16="http://schemas.microsoft.com/office/drawing/2014/main" id="{FB494D6B-D32F-18AC-63D9-AFCF6B3B2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975" y="2066925"/>
            <a:ext cx="51435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>
            <a:extLst>
              <a:ext uri="{FF2B5EF4-FFF2-40B4-BE49-F238E27FC236}">
                <a16:creationId xmlns:a16="http://schemas.microsoft.com/office/drawing/2014/main" id="{806F00D3-1E19-FD4B-780D-9F3CC2455E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/>
              <a:t>Leptophyes punctatissima</a:t>
            </a:r>
          </a:p>
        </p:txBody>
      </p:sp>
      <p:pic>
        <p:nvPicPr>
          <p:cNvPr id="153602" name="Picture 3">
            <a:extLst>
              <a:ext uri="{FF2B5EF4-FFF2-40B4-BE49-F238E27FC236}">
                <a16:creationId xmlns:a16="http://schemas.microsoft.com/office/drawing/2014/main" id="{5B93ABF3-A851-F263-52EC-877A840E02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B3BE9E"/>
              </a:clrFrom>
              <a:clrTo>
                <a:srgbClr val="B3BE9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1601788"/>
            <a:ext cx="6451600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itle 1">
            <a:extLst>
              <a:ext uri="{FF2B5EF4-FFF2-40B4-BE49-F238E27FC236}">
                <a16:creationId xmlns:a16="http://schemas.microsoft.com/office/drawing/2014/main" id="{158A7080-7B25-B930-14D0-D9023FB0A6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/>
              <a:t>Leptophyes punctatissima</a:t>
            </a:r>
          </a:p>
        </p:txBody>
      </p:sp>
      <p:pic>
        <p:nvPicPr>
          <p:cNvPr id="155650" name="Picture 3">
            <a:extLst>
              <a:ext uri="{FF2B5EF4-FFF2-40B4-BE49-F238E27FC236}">
                <a16:creationId xmlns:a16="http://schemas.microsoft.com/office/drawing/2014/main" id="{0C2FD71D-7887-BE97-9E67-08BFC4476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3" y="1693864"/>
            <a:ext cx="6151562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Title 1">
            <a:extLst>
              <a:ext uri="{FF2B5EF4-FFF2-40B4-BE49-F238E27FC236}">
                <a16:creationId xmlns:a16="http://schemas.microsoft.com/office/drawing/2014/main" id="{4D0FBD42-FDF2-E1F1-2925-DB713A7951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/>
              <a:t>Leptophyes punctatissima</a:t>
            </a:r>
          </a:p>
        </p:txBody>
      </p:sp>
      <p:pic>
        <p:nvPicPr>
          <p:cNvPr id="157698" name="Picture 3">
            <a:extLst>
              <a:ext uri="{FF2B5EF4-FFF2-40B4-BE49-F238E27FC236}">
                <a16:creationId xmlns:a16="http://schemas.microsoft.com/office/drawing/2014/main" id="{25258AB5-56A6-DC67-927D-0117080B5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525" y="1774825"/>
            <a:ext cx="6326188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itle 1">
            <a:extLst>
              <a:ext uri="{FF2B5EF4-FFF2-40B4-BE49-F238E27FC236}">
                <a16:creationId xmlns:a16="http://schemas.microsoft.com/office/drawing/2014/main" id="{F9AF4112-BB16-DFC4-94AB-2E2DD11802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/>
              <a:t>Leptophyes punctatissima</a:t>
            </a:r>
          </a:p>
        </p:txBody>
      </p:sp>
      <p:pic>
        <p:nvPicPr>
          <p:cNvPr id="159746" name="Picture 2">
            <a:extLst>
              <a:ext uri="{FF2B5EF4-FFF2-40B4-BE49-F238E27FC236}">
                <a16:creationId xmlns:a16="http://schemas.microsoft.com/office/drawing/2014/main" id="{B8477AA9-09B6-6082-CEB5-2D3AF7615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38" y="1662114"/>
            <a:ext cx="67691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20891-8A63-58C2-81C2-397810990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Previous ACOUSTICS WORK AT NHM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21733C-5F2D-4693-F65D-9A2946C13F52}"/>
              </a:ext>
            </a:extLst>
          </p:cNvPr>
          <p:cNvGrpSpPr/>
          <p:nvPr/>
        </p:nvGrpSpPr>
        <p:grpSpPr>
          <a:xfrm>
            <a:off x="2395272" y="4409664"/>
            <a:ext cx="6378490" cy="2391231"/>
            <a:chOff x="1141413" y="2023891"/>
            <a:chExt cx="10308907" cy="38647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3E27EDA-4AF8-1711-E7EA-ACE2F91C8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1413" y="2023891"/>
              <a:ext cx="5080000" cy="3828106"/>
            </a:xfrm>
            <a:prstGeom prst="rect">
              <a:avLst/>
            </a:prstGeom>
          </p:spPr>
        </p:pic>
        <p:pic>
          <p:nvPicPr>
            <p:cNvPr id="5" name="Picture 4" descr="A picture containing electronics&#10;&#10;Description automatically generated">
              <a:extLst>
                <a:ext uri="{FF2B5EF4-FFF2-40B4-BE49-F238E27FC236}">
                  <a16:creationId xmlns:a16="http://schemas.microsoft.com/office/drawing/2014/main" id="{5FDCAC12-5412-6EF4-2F61-2EA6E72CB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6180" y="2060490"/>
              <a:ext cx="5104140" cy="382810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F5C8AC-8828-19C6-DC69-6DE598578F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413" y="1829346"/>
            <a:ext cx="4152916" cy="2213811"/>
          </a:xfrm>
          <a:prstGeom prst="rect">
            <a:avLst/>
          </a:prstGeom>
        </p:spPr>
      </p:pic>
      <p:pic>
        <p:nvPicPr>
          <p:cNvPr id="10" name="Picture 9" descr="A piece of bread&#10;&#10;Description automatically generated">
            <a:extLst>
              <a:ext uri="{FF2B5EF4-FFF2-40B4-BE49-F238E27FC236}">
                <a16:creationId xmlns:a16="http://schemas.microsoft.com/office/drawing/2014/main" id="{6B9DBC5E-8CF6-3CD2-057E-7CFA27CEEF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4412" y="1901731"/>
            <a:ext cx="3409407" cy="227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686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20891-8A63-58C2-81C2-397810990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Previous ACOUSTICS WORK AT NHM</a:t>
            </a:r>
          </a:p>
        </p:txBody>
      </p:sp>
      <p:pic>
        <p:nvPicPr>
          <p:cNvPr id="7" name="Picture 6" descr="A person sitting at a desk in a room&#10;&#10;Description automatically generated with low confidence">
            <a:extLst>
              <a:ext uri="{FF2B5EF4-FFF2-40B4-BE49-F238E27FC236}">
                <a16:creationId xmlns:a16="http://schemas.microsoft.com/office/drawing/2014/main" id="{2679CFFB-9A12-E217-E00D-5C61E0DCA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700" y="1675364"/>
            <a:ext cx="8290822" cy="478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265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g on a rock&#10;&#10;Description automatically generated with low confidence">
            <a:extLst>
              <a:ext uri="{FF2B5EF4-FFF2-40B4-BE49-F238E27FC236}">
                <a16:creationId xmlns:a16="http://schemas.microsoft.com/office/drawing/2014/main" id="{543790A1-900B-585A-84D6-5D40122F4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2869" y="0"/>
            <a:ext cx="13474869" cy="696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582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B5B554-40B0-57E6-4119-A541E0E8F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74" y="634984"/>
            <a:ext cx="10800522" cy="558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055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C02775-F8FF-41BD-AE2C-0A9293A69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921" y="928998"/>
            <a:ext cx="7812157" cy="432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779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58953D-5C31-761E-50B1-0E511D2AA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137" y="1122761"/>
            <a:ext cx="6963811" cy="461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490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A9CF9F-4C1B-EAA0-FF0D-64D07ED3C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31" y="362639"/>
            <a:ext cx="10342733" cy="617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103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B156C-E6BA-F16D-1577-EE4A359F9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91" y="618518"/>
            <a:ext cx="10262220" cy="1478570"/>
          </a:xfrm>
        </p:spPr>
        <p:txBody>
          <a:bodyPr/>
          <a:lstStyle/>
          <a:p>
            <a:r>
              <a:rPr lang="en-GB" dirty="0"/>
              <a:t>NEW NHM Approach: From The Lab to The Field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B96492D7-4808-2935-FD7A-A52A4C5BCA9F}"/>
              </a:ext>
            </a:extLst>
          </p:cNvPr>
          <p:cNvSpPr/>
          <p:nvPr/>
        </p:nvSpPr>
        <p:spPr>
          <a:xfrm>
            <a:off x="1311965" y="2932112"/>
            <a:ext cx="9352722" cy="5367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AF1216-D14B-4AB5-DCD0-1F390CC0C1AD}"/>
              </a:ext>
            </a:extLst>
          </p:cNvPr>
          <p:cNvSpPr txBox="1"/>
          <p:nvPr/>
        </p:nvSpPr>
        <p:spPr>
          <a:xfrm>
            <a:off x="469587" y="2470447"/>
            <a:ext cx="2115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BIOACOUSTICS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AD420F-0D5D-1AD8-9AC7-248BA5379B67}"/>
              </a:ext>
            </a:extLst>
          </p:cNvPr>
          <p:cNvSpPr txBox="1"/>
          <p:nvPr/>
        </p:nvSpPr>
        <p:spPr>
          <a:xfrm>
            <a:off x="9507570" y="2470446"/>
            <a:ext cx="2214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ECOACOUSTICS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B1B0C8-6816-41FB-2F7F-B839E76C49B0}"/>
              </a:ext>
            </a:extLst>
          </p:cNvPr>
          <p:cNvSpPr txBox="1"/>
          <p:nvPr/>
        </p:nvSpPr>
        <p:spPr>
          <a:xfrm>
            <a:off x="665921" y="3393777"/>
            <a:ext cx="15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Single species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3F865D-1322-5066-510A-7B982A9CE39B}"/>
              </a:ext>
            </a:extLst>
          </p:cNvPr>
          <p:cNvSpPr txBox="1"/>
          <p:nvPr/>
        </p:nvSpPr>
        <p:spPr>
          <a:xfrm>
            <a:off x="9819857" y="3468825"/>
            <a:ext cx="1302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Ecosystems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4461B4-CA8C-3C43-F2AA-493D1D348FF0}"/>
              </a:ext>
            </a:extLst>
          </p:cNvPr>
          <p:cNvSpPr txBox="1"/>
          <p:nvPr/>
        </p:nvSpPr>
        <p:spPr>
          <a:xfrm>
            <a:off x="914398" y="4691914"/>
            <a:ext cx="2226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Species descriptions</a:t>
            </a:r>
          </a:p>
          <a:p>
            <a:r>
              <a:rPr lang="en-GB" dirty="0"/>
              <a:t>Behavioural studies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CAFD3E-332B-DF0C-817A-3D249218B1C6}"/>
              </a:ext>
            </a:extLst>
          </p:cNvPr>
          <p:cNvSpPr txBox="1"/>
          <p:nvPr/>
        </p:nvSpPr>
        <p:spPr>
          <a:xfrm>
            <a:off x="3243605" y="4691913"/>
            <a:ext cx="285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Sound collections</a:t>
            </a:r>
          </a:p>
          <a:p>
            <a:r>
              <a:rPr lang="en-GB" dirty="0"/>
              <a:t>(https://bio.acoustic.ca)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A0F323-90A9-EB83-1636-5BB8AEDA755F}"/>
              </a:ext>
            </a:extLst>
          </p:cNvPr>
          <p:cNvSpPr txBox="1"/>
          <p:nvPr/>
        </p:nvSpPr>
        <p:spPr>
          <a:xfrm>
            <a:off x="914398" y="3980683"/>
            <a:ext cx="2226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Single microphones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065A50-7121-80DB-F73C-6195ED3F693F}"/>
              </a:ext>
            </a:extLst>
          </p:cNvPr>
          <p:cNvSpPr txBox="1"/>
          <p:nvPr/>
        </p:nvSpPr>
        <p:spPr>
          <a:xfrm>
            <a:off x="4822200" y="3980683"/>
            <a:ext cx="2850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Microphone arrays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5C5375-21C8-EC99-170A-CDA0D1F41478}"/>
              </a:ext>
            </a:extLst>
          </p:cNvPr>
          <p:cNvSpPr txBox="1"/>
          <p:nvPr/>
        </p:nvSpPr>
        <p:spPr>
          <a:xfrm>
            <a:off x="9051237" y="3980683"/>
            <a:ext cx="2850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Sensor networks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F415E3-D56F-8E1C-DE94-4169CB6ADEA1}"/>
              </a:ext>
            </a:extLst>
          </p:cNvPr>
          <p:cNvSpPr txBox="1"/>
          <p:nvPr/>
        </p:nvSpPr>
        <p:spPr>
          <a:xfrm>
            <a:off x="9045468" y="4691912"/>
            <a:ext cx="285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Statistical analyses</a:t>
            </a:r>
          </a:p>
          <a:p>
            <a:r>
              <a:rPr lang="en-GB" dirty="0"/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41355346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B156C-E6BA-F16D-1577-EE4A359F9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266" y="605152"/>
            <a:ext cx="10262220" cy="1478570"/>
          </a:xfrm>
        </p:spPr>
        <p:txBody>
          <a:bodyPr/>
          <a:lstStyle/>
          <a:p>
            <a:r>
              <a:rPr lang="en-GB" dirty="0"/>
              <a:t>NEW NHM Approach: From The Lab to The Field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B96492D7-4808-2935-FD7A-A52A4C5BCA9F}"/>
              </a:ext>
            </a:extLst>
          </p:cNvPr>
          <p:cNvSpPr/>
          <p:nvPr/>
        </p:nvSpPr>
        <p:spPr>
          <a:xfrm>
            <a:off x="1311965" y="2932112"/>
            <a:ext cx="9352722" cy="5367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AF1216-D14B-4AB5-DCD0-1F390CC0C1AD}"/>
              </a:ext>
            </a:extLst>
          </p:cNvPr>
          <p:cNvSpPr txBox="1"/>
          <p:nvPr/>
        </p:nvSpPr>
        <p:spPr>
          <a:xfrm>
            <a:off x="469587" y="2470447"/>
            <a:ext cx="2115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BIOACOUSTICS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AD420F-0D5D-1AD8-9AC7-248BA5379B67}"/>
              </a:ext>
            </a:extLst>
          </p:cNvPr>
          <p:cNvSpPr txBox="1"/>
          <p:nvPr/>
        </p:nvSpPr>
        <p:spPr>
          <a:xfrm>
            <a:off x="9507570" y="2470446"/>
            <a:ext cx="2214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ECOACOUSTICS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B1B0C8-6816-41FB-2F7F-B839E76C49B0}"/>
              </a:ext>
            </a:extLst>
          </p:cNvPr>
          <p:cNvSpPr txBox="1"/>
          <p:nvPr/>
        </p:nvSpPr>
        <p:spPr>
          <a:xfrm>
            <a:off x="665921" y="3393777"/>
            <a:ext cx="15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Single species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3F865D-1322-5066-510A-7B982A9CE39B}"/>
              </a:ext>
            </a:extLst>
          </p:cNvPr>
          <p:cNvSpPr txBox="1"/>
          <p:nvPr/>
        </p:nvSpPr>
        <p:spPr>
          <a:xfrm>
            <a:off x="9819857" y="3468825"/>
            <a:ext cx="1302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Ecosystems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4461B4-CA8C-3C43-F2AA-493D1D348FF0}"/>
              </a:ext>
            </a:extLst>
          </p:cNvPr>
          <p:cNvSpPr txBox="1"/>
          <p:nvPr/>
        </p:nvSpPr>
        <p:spPr>
          <a:xfrm>
            <a:off x="914398" y="4691914"/>
            <a:ext cx="2226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Species descriptions</a:t>
            </a:r>
          </a:p>
          <a:p>
            <a:r>
              <a:rPr lang="en-GB" dirty="0"/>
              <a:t>Behavioural studies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CAFD3E-332B-DF0C-817A-3D249218B1C6}"/>
              </a:ext>
            </a:extLst>
          </p:cNvPr>
          <p:cNvSpPr txBox="1"/>
          <p:nvPr/>
        </p:nvSpPr>
        <p:spPr>
          <a:xfrm>
            <a:off x="3243605" y="4691913"/>
            <a:ext cx="285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Sound collections</a:t>
            </a:r>
          </a:p>
          <a:p>
            <a:r>
              <a:rPr lang="en-GB" dirty="0"/>
              <a:t>(https://bio.acoustic.ca)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A0F323-90A9-EB83-1636-5BB8AEDA755F}"/>
              </a:ext>
            </a:extLst>
          </p:cNvPr>
          <p:cNvSpPr txBox="1"/>
          <p:nvPr/>
        </p:nvSpPr>
        <p:spPr>
          <a:xfrm>
            <a:off x="914398" y="3980683"/>
            <a:ext cx="2226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Single microphones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065A50-7121-80DB-F73C-6195ED3F693F}"/>
              </a:ext>
            </a:extLst>
          </p:cNvPr>
          <p:cNvSpPr txBox="1"/>
          <p:nvPr/>
        </p:nvSpPr>
        <p:spPr>
          <a:xfrm>
            <a:off x="4822200" y="3980683"/>
            <a:ext cx="2850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Microphone arrays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5C5375-21C8-EC99-170A-CDA0D1F41478}"/>
              </a:ext>
            </a:extLst>
          </p:cNvPr>
          <p:cNvSpPr txBox="1"/>
          <p:nvPr/>
        </p:nvSpPr>
        <p:spPr>
          <a:xfrm>
            <a:off x="9051237" y="3980683"/>
            <a:ext cx="2850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Sensor networks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F415E3-D56F-8E1C-DE94-4169CB6ADEA1}"/>
              </a:ext>
            </a:extLst>
          </p:cNvPr>
          <p:cNvSpPr txBox="1"/>
          <p:nvPr/>
        </p:nvSpPr>
        <p:spPr>
          <a:xfrm>
            <a:off x="9045468" y="4691912"/>
            <a:ext cx="285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Statistical analyses</a:t>
            </a:r>
          </a:p>
          <a:p>
            <a:r>
              <a:rPr lang="en-GB" dirty="0"/>
              <a:t>Machine Learning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BC291C-A752-01A7-B444-47434468C0A9}"/>
              </a:ext>
            </a:extLst>
          </p:cNvPr>
          <p:cNvSpPr txBox="1"/>
          <p:nvPr/>
        </p:nvSpPr>
        <p:spPr>
          <a:xfrm>
            <a:off x="4544269" y="2453054"/>
            <a:ext cx="3004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  <a:highlight>
                  <a:srgbClr val="808080"/>
                </a:highlight>
              </a:rPr>
              <a:t>Complexity, Cost</a:t>
            </a:r>
          </a:p>
        </p:txBody>
      </p:sp>
    </p:spTree>
    <p:extLst>
      <p:ext uri="{BB962C8B-B14F-4D97-AF65-F5344CB8AC3E}">
        <p14:creationId xmlns:p14="http://schemas.microsoft.com/office/powerpoint/2010/main" val="4250519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B156C-E6BA-F16D-1577-EE4A359F9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692" y="576088"/>
            <a:ext cx="10262220" cy="1478570"/>
          </a:xfrm>
        </p:spPr>
        <p:txBody>
          <a:bodyPr/>
          <a:lstStyle/>
          <a:p>
            <a:r>
              <a:rPr lang="en-GB" dirty="0"/>
              <a:t>NEW NHM Approach: From The Lab to The Field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B96492D7-4808-2935-FD7A-A52A4C5BCA9F}"/>
              </a:ext>
            </a:extLst>
          </p:cNvPr>
          <p:cNvSpPr/>
          <p:nvPr/>
        </p:nvSpPr>
        <p:spPr>
          <a:xfrm>
            <a:off x="1311965" y="2932112"/>
            <a:ext cx="9352722" cy="5367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AF1216-D14B-4AB5-DCD0-1F390CC0C1AD}"/>
              </a:ext>
            </a:extLst>
          </p:cNvPr>
          <p:cNvSpPr txBox="1"/>
          <p:nvPr/>
        </p:nvSpPr>
        <p:spPr>
          <a:xfrm>
            <a:off x="469587" y="2470447"/>
            <a:ext cx="2115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BIOACOUSTICS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AD420F-0D5D-1AD8-9AC7-248BA5379B67}"/>
              </a:ext>
            </a:extLst>
          </p:cNvPr>
          <p:cNvSpPr txBox="1"/>
          <p:nvPr/>
        </p:nvSpPr>
        <p:spPr>
          <a:xfrm>
            <a:off x="9507570" y="2470446"/>
            <a:ext cx="2214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ECOACOUSTICS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B1B0C8-6816-41FB-2F7F-B839E76C49B0}"/>
              </a:ext>
            </a:extLst>
          </p:cNvPr>
          <p:cNvSpPr txBox="1"/>
          <p:nvPr/>
        </p:nvSpPr>
        <p:spPr>
          <a:xfrm>
            <a:off x="665921" y="3393777"/>
            <a:ext cx="15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Single species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3F865D-1322-5066-510A-7B982A9CE39B}"/>
              </a:ext>
            </a:extLst>
          </p:cNvPr>
          <p:cNvSpPr txBox="1"/>
          <p:nvPr/>
        </p:nvSpPr>
        <p:spPr>
          <a:xfrm>
            <a:off x="9819857" y="3468825"/>
            <a:ext cx="1302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Ecosystems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4461B4-CA8C-3C43-F2AA-493D1D348FF0}"/>
              </a:ext>
            </a:extLst>
          </p:cNvPr>
          <p:cNvSpPr txBox="1"/>
          <p:nvPr/>
        </p:nvSpPr>
        <p:spPr>
          <a:xfrm>
            <a:off x="914398" y="4691914"/>
            <a:ext cx="2226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Species descriptions</a:t>
            </a:r>
          </a:p>
          <a:p>
            <a:r>
              <a:rPr lang="en-GB" dirty="0"/>
              <a:t>Behavioural studies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CAFD3E-332B-DF0C-817A-3D249218B1C6}"/>
              </a:ext>
            </a:extLst>
          </p:cNvPr>
          <p:cNvSpPr txBox="1"/>
          <p:nvPr/>
        </p:nvSpPr>
        <p:spPr>
          <a:xfrm>
            <a:off x="3243605" y="4691913"/>
            <a:ext cx="285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Sound collections</a:t>
            </a:r>
          </a:p>
          <a:p>
            <a:r>
              <a:rPr lang="en-GB" dirty="0"/>
              <a:t>(https://bio.acoustic.ca)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A0F323-90A9-EB83-1636-5BB8AEDA755F}"/>
              </a:ext>
            </a:extLst>
          </p:cNvPr>
          <p:cNvSpPr txBox="1"/>
          <p:nvPr/>
        </p:nvSpPr>
        <p:spPr>
          <a:xfrm>
            <a:off x="914398" y="3980683"/>
            <a:ext cx="2226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Single microphones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065A50-7121-80DB-F73C-6195ED3F693F}"/>
              </a:ext>
            </a:extLst>
          </p:cNvPr>
          <p:cNvSpPr txBox="1"/>
          <p:nvPr/>
        </p:nvSpPr>
        <p:spPr>
          <a:xfrm>
            <a:off x="4822200" y="3980683"/>
            <a:ext cx="2850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Microphone arrays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5C5375-21C8-EC99-170A-CDA0D1F41478}"/>
              </a:ext>
            </a:extLst>
          </p:cNvPr>
          <p:cNvSpPr txBox="1"/>
          <p:nvPr/>
        </p:nvSpPr>
        <p:spPr>
          <a:xfrm>
            <a:off x="7929038" y="4012153"/>
            <a:ext cx="2850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Sensor networks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F415E3-D56F-8E1C-DE94-4169CB6ADEA1}"/>
              </a:ext>
            </a:extLst>
          </p:cNvPr>
          <p:cNvSpPr txBox="1"/>
          <p:nvPr/>
        </p:nvSpPr>
        <p:spPr>
          <a:xfrm>
            <a:off x="9045468" y="4691912"/>
            <a:ext cx="285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Statistical analyses</a:t>
            </a:r>
          </a:p>
          <a:p>
            <a:r>
              <a:rPr lang="en-GB" dirty="0"/>
              <a:t>Machine Learning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BC291C-A752-01A7-B444-47434468C0A9}"/>
              </a:ext>
            </a:extLst>
          </p:cNvPr>
          <p:cNvSpPr txBox="1"/>
          <p:nvPr/>
        </p:nvSpPr>
        <p:spPr>
          <a:xfrm>
            <a:off x="4544269" y="2453054"/>
            <a:ext cx="3004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  <a:highlight>
                  <a:srgbClr val="808080"/>
                </a:highlight>
              </a:rPr>
              <a:t>Complexity, Cost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FDF4A0-9892-1186-09FB-522594ED4993}"/>
              </a:ext>
            </a:extLst>
          </p:cNvPr>
          <p:cNvSpPr txBox="1"/>
          <p:nvPr/>
        </p:nvSpPr>
        <p:spPr>
          <a:xfrm>
            <a:off x="914398" y="5905245"/>
            <a:ext cx="3004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  <a:highlight>
                  <a:srgbClr val="808080"/>
                </a:highlight>
              </a:rPr>
              <a:t>One computer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2456A8-D9D1-215C-CC89-DF2141BC003A}"/>
              </a:ext>
            </a:extLst>
          </p:cNvPr>
          <p:cNvSpPr txBox="1"/>
          <p:nvPr/>
        </p:nvSpPr>
        <p:spPr>
          <a:xfrm>
            <a:off x="9276520" y="5905245"/>
            <a:ext cx="3004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  <a:highlight>
                  <a:srgbClr val="808080"/>
                </a:highlight>
              </a:rPr>
              <a:t>Many computers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26D231-ED29-105C-052E-0AA47F0D1B34}"/>
              </a:ext>
            </a:extLst>
          </p:cNvPr>
          <p:cNvSpPr txBox="1"/>
          <p:nvPr/>
        </p:nvSpPr>
        <p:spPr>
          <a:xfrm>
            <a:off x="6046303" y="4691912"/>
            <a:ext cx="2850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Aggregated data sources</a:t>
            </a:r>
          </a:p>
        </p:txBody>
      </p:sp>
    </p:spTree>
    <p:extLst>
      <p:ext uri="{BB962C8B-B14F-4D97-AF65-F5344CB8AC3E}">
        <p14:creationId xmlns:p14="http://schemas.microsoft.com/office/powerpoint/2010/main" val="42079299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C19B865-4268-C65A-6C47-4751DAD0D5B5}"/>
              </a:ext>
            </a:extLst>
          </p:cNvPr>
          <p:cNvCxnSpPr>
            <a:cxnSpLocks/>
          </p:cNvCxnSpPr>
          <p:nvPr/>
        </p:nvCxnSpPr>
        <p:spPr>
          <a:xfrm>
            <a:off x="7938535" y="1961935"/>
            <a:ext cx="0" cy="4466530"/>
          </a:xfrm>
          <a:prstGeom prst="line">
            <a:avLst/>
          </a:prstGeom>
          <a:ln w="539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B3B156C-E6BA-F16D-1577-EE4A359F9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692" y="576088"/>
            <a:ext cx="10262220" cy="1478570"/>
          </a:xfrm>
        </p:spPr>
        <p:txBody>
          <a:bodyPr/>
          <a:lstStyle/>
          <a:p>
            <a:r>
              <a:rPr lang="en-GB" dirty="0"/>
              <a:t>NEW NHM Approach: From The Lab to The Field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B96492D7-4808-2935-FD7A-A52A4C5BCA9F}"/>
              </a:ext>
            </a:extLst>
          </p:cNvPr>
          <p:cNvSpPr/>
          <p:nvPr/>
        </p:nvSpPr>
        <p:spPr>
          <a:xfrm>
            <a:off x="1311965" y="2932112"/>
            <a:ext cx="9352722" cy="5367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AF1216-D14B-4AB5-DCD0-1F390CC0C1AD}"/>
              </a:ext>
            </a:extLst>
          </p:cNvPr>
          <p:cNvSpPr txBox="1"/>
          <p:nvPr/>
        </p:nvSpPr>
        <p:spPr>
          <a:xfrm>
            <a:off x="469587" y="2470447"/>
            <a:ext cx="2115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BIOACOUSTICS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AD420F-0D5D-1AD8-9AC7-248BA5379B67}"/>
              </a:ext>
            </a:extLst>
          </p:cNvPr>
          <p:cNvSpPr txBox="1"/>
          <p:nvPr/>
        </p:nvSpPr>
        <p:spPr>
          <a:xfrm>
            <a:off x="9507570" y="2470446"/>
            <a:ext cx="2214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ECOACOUSTICS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B1B0C8-6816-41FB-2F7F-B839E76C49B0}"/>
              </a:ext>
            </a:extLst>
          </p:cNvPr>
          <p:cNvSpPr txBox="1"/>
          <p:nvPr/>
        </p:nvSpPr>
        <p:spPr>
          <a:xfrm>
            <a:off x="665921" y="3393777"/>
            <a:ext cx="15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Single species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3F865D-1322-5066-510A-7B982A9CE39B}"/>
              </a:ext>
            </a:extLst>
          </p:cNvPr>
          <p:cNvSpPr txBox="1"/>
          <p:nvPr/>
        </p:nvSpPr>
        <p:spPr>
          <a:xfrm>
            <a:off x="9819857" y="3468825"/>
            <a:ext cx="1302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Ecosystems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4461B4-CA8C-3C43-F2AA-493D1D348FF0}"/>
              </a:ext>
            </a:extLst>
          </p:cNvPr>
          <p:cNvSpPr txBox="1"/>
          <p:nvPr/>
        </p:nvSpPr>
        <p:spPr>
          <a:xfrm>
            <a:off x="914398" y="4691914"/>
            <a:ext cx="2226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Species descriptions</a:t>
            </a:r>
          </a:p>
          <a:p>
            <a:r>
              <a:rPr lang="en-GB" dirty="0"/>
              <a:t>Behavioural studies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CAFD3E-332B-DF0C-817A-3D249218B1C6}"/>
              </a:ext>
            </a:extLst>
          </p:cNvPr>
          <p:cNvSpPr txBox="1"/>
          <p:nvPr/>
        </p:nvSpPr>
        <p:spPr>
          <a:xfrm>
            <a:off x="3243605" y="4691913"/>
            <a:ext cx="285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Sound collections</a:t>
            </a:r>
          </a:p>
          <a:p>
            <a:r>
              <a:rPr lang="en-GB" dirty="0"/>
              <a:t>(https://bio.acoustic.ca)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A0F323-90A9-EB83-1636-5BB8AEDA755F}"/>
              </a:ext>
            </a:extLst>
          </p:cNvPr>
          <p:cNvSpPr txBox="1"/>
          <p:nvPr/>
        </p:nvSpPr>
        <p:spPr>
          <a:xfrm>
            <a:off x="914398" y="3980683"/>
            <a:ext cx="2226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Single microphones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065A50-7121-80DB-F73C-6195ED3F693F}"/>
              </a:ext>
            </a:extLst>
          </p:cNvPr>
          <p:cNvSpPr txBox="1"/>
          <p:nvPr/>
        </p:nvSpPr>
        <p:spPr>
          <a:xfrm>
            <a:off x="4822200" y="3980683"/>
            <a:ext cx="2850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Microphone arrays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5C5375-21C8-EC99-170A-CDA0D1F41478}"/>
              </a:ext>
            </a:extLst>
          </p:cNvPr>
          <p:cNvSpPr txBox="1"/>
          <p:nvPr/>
        </p:nvSpPr>
        <p:spPr>
          <a:xfrm>
            <a:off x="7929038" y="4012153"/>
            <a:ext cx="2850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Sensor networks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F415E3-D56F-8E1C-DE94-4169CB6ADEA1}"/>
              </a:ext>
            </a:extLst>
          </p:cNvPr>
          <p:cNvSpPr txBox="1"/>
          <p:nvPr/>
        </p:nvSpPr>
        <p:spPr>
          <a:xfrm>
            <a:off x="9045468" y="4691912"/>
            <a:ext cx="285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Statistical analyses</a:t>
            </a:r>
          </a:p>
          <a:p>
            <a:r>
              <a:rPr lang="en-GB" dirty="0"/>
              <a:t>Machine Learning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BC291C-A752-01A7-B444-47434468C0A9}"/>
              </a:ext>
            </a:extLst>
          </p:cNvPr>
          <p:cNvSpPr txBox="1"/>
          <p:nvPr/>
        </p:nvSpPr>
        <p:spPr>
          <a:xfrm>
            <a:off x="4544269" y="2453054"/>
            <a:ext cx="3004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  <a:highlight>
                  <a:srgbClr val="808080"/>
                </a:highlight>
              </a:rPr>
              <a:t>Complexity, Cost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FDF4A0-9892-1186-09FB-522594ED4993}"/>
              </a:ext>
            </a:extLst>
          </p:cNvPr>
          <p:cNvSpPr txBox="1"/>
          <p:nvPr/>
        </p:nvSpPr>
        <p:spPr>
          <a:xfrm>
            <a:off x="914398" y="5905245"/>
            <a:ext cx="3004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  <a:highlight>
                  <a:srgbClr val="808080"/>
                </a:highlight>
              </a:rPr>
              <a:t>One computer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2456A8-D9D1-215C-CC89-DF2141BC003A}"/>
              </a:ext>
            </a:extLst>
          </p:cNvPr>
          <p:cNvSpPr txBox="1"/>
          <p:nvPr/>
        </p:nvSpPr>
        <p:spPr>
          <a:xfrm>
            <a:off x="9276520" y="5905245"/>
            <a:ext cx="3004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  <a:highlight>
                  <a:srgbClr val="808080"/>
                </a:highlight>
              </a:rPr>
              <a:t>Many computers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26D231-ED29-105C-052E-0AA47F0D1B34}"/>
              </a:ext>
            </a:extLst>
          </p:cNvPr>
          <p:cNvSpPr txBox="1"/>
          <p:nvPr/>
        </p:nvSpPr>
        <p:spPr>
          <a:xfrm>
            <a:off x="6046303" y="4691912"/>
            <a:ext cx="2850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Aggregated data sources</a:t>
            </a:r>
          </a:p>
        </p:txBody>
      </p:sp>
    </p:spTree>
    <p:extLst>
      <p:ext uri="{BB962C8B-B14F-4D97-AF65-F5344CB8AC3E}">
        <p14:creationId xmlns:p14="http://schemas.microsoft.com/office/powerpoint/2010/main" val="17651546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B7597-A417-8392-6BC2-AD85FCBFA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Urban Nature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63C74-04E0-0F17-4D6A-D00F8DD06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Changing the scope, scale and speed of acoustic monitoring</a:t>
            </a:r>
          </a:p>
          <a:p>
            <a:endParaRPr lang="en-GB" dirty="0"/>
          </a:p>
          <a:p>
            <a:r>
              <a:rPr lang="en-GB" dirty="0"/>
              <a:t>Bringing technology to environmental challenges</a:t>
            </a:r>
          </a:p>
          <a:p>
            <a:endParaRPr lang="en-GB" dirty="0"/>
          </a:p>
          <a:p>
            <a:r>
              <a:rPr lang="en-GB" dirty="0"/>
              <a:t>Integrating bioacoustics with other methods</a:t>
            </a:r>
          </a:p>
        </p:txBody>
      </p:sp>
    </p:spTree>
    <p:extLst>
      <p:ext uri="{BB962C8B-B14F-4D97-AF65-F5344CB8AC3E}">
        <p14:creationId xmlns:p14="http://schemas.microsoft.com/office/powerpoint/2010/main" val="33599459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F6CD0D-7D57-906D-C6E1-CB20C2DCE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" y="0"/>
            <a:ext cx="12182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50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g on a rock&#10;&#10;Description automatically generated with low confidence">
            <a:extLst>
              <a:ext uri="{FF2B5EF4-FFF2-40B4-BE49-F238E27FC236}">
                <a16:creationId xmlns:a16="http://schemas.microsoft.com/office/drawing/2014/main" id="{543790A1-900B-585A-84D6-5D40122F4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2869" y="0"/>
            <a:ext cx="13474869" cy="69697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DA3EB3-05A7-18D3-8D34-F0E7CB67A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634" y="810629"/>
            <a:ext cx="7863205" cy="503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739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rawing of a house&#10;&#10;Description automatically generated with low confidence">
            <a:extLst>
              <a:ext uri="{FF2B5EF4-FFF2-40B4-BE49-F238E27FC236}">
                <a16:creationId xmlns:a16="http://schemas.microsoft.com/office/drawing/2014/main" id="{12C5A173-E95D-906F-4750-6D75746A88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20000">
            <a:off x="-572175" y="-642866"/>
            <a:ext cx="14977169" cy="842465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C30CE30-498F-C5F5-6F3D-78284A6A6A0F}"/>
              </a:ext>
            </a:extLst>
          </p:cNvPr>
          <p:cNvSpPr/>
          <p:nvPr/>
        </p:nvSpPr>
        <p:spPr>
          <a:xfrm>
            <a:off x="2805630" y="2230304"/>
            <a:ext cx="323161" cy="3231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highlight>
                <a:srgbClr val="000000"/>
              </a:highlight>
              <a:latin typeface="+mj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3F11091-B3A1-3580-C15C-63EC8126FAB7}"/>
              </a:ext>
            </a:extLst>
          </p:cNvPr>
          <p:cNvSpPr/>
          <p:nvPr/>
        </p:nvSpPr>
        <p:spPr>
          <a:xfrm>
            <a:off x="2860961" y="4171029"/>
            <a:ext cx="323161" cy="3231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highlight>
                <a:srgbClr val="000000"/>
              </a:highlight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DE0016B-7438-BE34-5445-E5627C0B8283}"/>
              </a:ext>
            </a:extLst>
          </p:cNvPr>
          <p:cNvSpPr/>
          <p:nvPr/>
        </p:nvSpPr>
        <p:spPr>
          <a:xfrm>
            <a:off x="2639152" y="4700526"/>
            <a:ext cx="323161" cy="3231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highlight>
                <a:srgbClr val="000000"/>
              </a:highlight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7B33AC-7852-58DE-16F2-4C416BCB548D}"/>
              </a:ext>
            </a:extLst>
          </p:cNvPr>
          <p:cNvSpPr/>
          <p:nvPr/>
        </p:nvSpPr>
        <p:spPr>
          <a:xfrm>
            <a:off x="1843489" y="4377365"/>
            <a:ext cx="323161" cy="3231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highlight>
                <a:srgbClr val="000000"/>
              </a:highlight>
              <a:latin typeface="+mj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30132AD-0A1B-6EB4-AB2A-B0A1D0E006A2}"/>
              </a:ext>
            </a:extLst>
          </p:cNvPr>
          <p:cNvSpPr/>
          <p:nvPr/>
        </p:nvSpPr>
        <p:spPr>
          <a:xfrm>
            <a:off x="1468916" y="5302786"/>
            <a:ext cx="323161" cy="3231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highlight>
                <a:srgbClr val="000000"/>
              </a:highlight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57C87F-3912-8A7B-14D0-56827698514D}"/>
              </a:ext>
            </a:extLst>
          </p:cNvPr>
          <p:cNvSpPr/>
          <p:nvPr/>
        </p:nvSpPr>
        <p:spPr>
          <a:xfrm>
            <a:off x="1057621" y="5119173"/>
            <a:ext cx="323161" cy="3231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highlight>
                <a:srgbClr val="000000"/>
              </a:highlight>
              <a:latin typeface="+mj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7A87622-0AD7-7D3E-A405-3AB50F865C9B}"/>
              </a:ext>
            </a:extLst>
          </p:cNvPr>
          <p:cNvSpPr/>
          <p:nvPr/>
        </p:nvSpPr>
        <p:spPr>
          <a:xfrm>
            <a:off x="1331818" y="4678497"/>
            <a:ext cx="323161" cy="3231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highlight>
                <a:srgbClr val="000000"/>
              </a:highlight>
              <a:latin typeface="+mj-l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8246F39-6BA3-B042-A16D-3E145D1F7203}"/>
              </a:ext>
            </a:extLst>
          </p:cNvPr>
          <p:cNvSpPr/>
          <p:nvPr/>
        </p:nvSpPr>
        <p:spPr>
          <a:xfrm>
            <a:off x="1995278" y="3753078"/>
            <a:ext cx="323161" cy="3231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highlight>
                <a:srgbClr val="000000"/>
              </a:highlight>
              <a:latin typeface="+mj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399008C-733D-F5E5-F8C3-B908C7A65CFA}"/>
              </a:ext>
            </a:extLst>
          </p:cNvPr>
          <p:cNvSpPr/>
          <p:nvPr/>
        </p:nvSpPr>
        <p:spPr>
          <a:xfrm>
            <a:off x="1302440" y="3914660"/>
            <a:ext cx="323161" cy="3231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highlight>
                <a:srgbClr val="000000"/>
              </a:highlight>
              <a:latin typeface="+mj-lt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53B442A-689F-8E5F-93A4-A544A1518E3D}"/>
              </a:ext>
            </a:extLst>
          </p:cNvPr>
          <p:cNvSpPr/>
          <p:nvPr/>
        </p:nvSpPr>
        <p:spPr>
          <a:xfrm>
            <a:off x="528810" y="4355336"/>
            <a:ext cx="323161" cy="3231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highlight>
                <a:srgbClr val="000000"/>
              </a:highlight>
              <a:latin typeface="+mj-lt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EDE1D5-C0BC-2554-3117-B59D6536CEE1}"/>
              </a:ext>
            </a:extLst>
          </p:cNvPr>
          <p:cNvSpPr/>
          <p:nvPr/>
        </p:nvSpPr>
        <p:spPr>
          <a:xfrm>
            <a:off x="548396" y="3246304"/>
            <a:ext cx="323161" cy="3231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highlight>
                <a:srgbClr val="000000"/>
              </a:highlight>
              <a:latin typeface="+mj-lt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CB447C9-CD91-C7D4-534E-7C75C1617017}"/>
              </a:ext>
            </a:extLst>
          </p:cNvPr>
          <p:cNvSpPr/>
          <p:nvPr/>
        </p:nvSpPr>
        <p:spPr>
          <a:xfrm>
            <a:off x="2487365" y="2614669"/>
            <a:ext cx="323161" cy="3231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highlight>
                <a:srgbClr val="000000"/>
              </a:highlight>
              <a:latin typeface="+mj-lt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FD194E7-2B3F-B09A-14F8-D7104149A0D9}"/>
              </a:ext>
            </a:extLst>
          </p:cNvPr>
          <p:cNvSpPr/>
          <p:nvPr/>
        </p:nvSpPr>
        <p:spPr>
          <a:xfrm>
            <a:off x="-4656462" y="2188685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highlight>
                <a:srgbClr val="000000"/>
              </a:highlight>
              <a:latin typeface="+mj-l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4A2373F-6DD4-4002-D804-B1D4DDA7ACF1}"/>
              </a:ext>
            </a:extLst>
          </p:cNvPr>
          <p:cNvSpPr/>
          <p:nvPr/>
        </p:nvSpPr>
        <p:spPr>
          <a:xfrm>
            <a:off x="9966654" y="5070696"/>
            <a:ext cx="323161" cy="3231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highlight>
                <a:srgbClr val="000000"/>
              </a:highlight>
              <a:latin typeface="+mj-l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73ECC5B-A80A-39C6-FD62-7E0BF0076EEC}"/>
              </a:ext>
            </a:extLst>
          </p:cNvPr>
          <p:cNvSpPr/>
          <p:nvPr/>
        </p:nvSpPr>
        <p:spPr>
          <a:xfrm>
            <a:off x="9017673" y="5160842"/>
            <a:ext cx="323161" cy="3231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highlight>
                <a:srgbClr val="000000"/>
              </a:highlight>
              <a:latin typeface="+mj-lt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1F01C66-1EBF-D8A5-5383-8A07A06811A8}"/>
              </a:ext>
            </a:extLst>
          </p:cNvPr>
          <p:cNvSpPr/>
          <p:nvPr/>
        </p:nvSpPr>
        <p:spPr>
          <a:xfrm>
            <a:off x="9518636" y="5462589"/>
            <a:ext cx="323161" cy="3231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highlight>
                <a:srgbClr val="000000"/>
              </a:highlight>
              <a:latin typeface="+mj-lt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C88FC62-4115-131B-7E5C-7C2253F80699}"/>
              </a:ext>
            </a:extLst>
          </p:cNvPr>
          <p:cNvSpPr/>
          <p:nvPr/>
        </p:nvSpPr>
        <p:spPr>
          <a:xfrm>
            <a:off x="8033564" y="5232277"/>
            <a:ext cx="323161" cy="3231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highlight>
                <a:srgbClr val="000000"/>
              </a:highlight>
              <a:latin typeface="+mj-lt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CA0C6F5-1E29-6F86-18B6-C8BC0457CF26}"/>
              </a:ext>
            </a:extLst>
          </p:cNvPr>
          <p:cNvSpPr/>
          <p:nvPr/>
        </p:nvSpPr>
        <p:spPr>
          <a:xfrm>
            <a:off x="4536502" y="6016378"/>
            <a:ext cx="323161" cy="3231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highlight>
                <a:srgbClr val="000000"/>
              </a:highlight>
              <a:latin typeface="+mj-lt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A5A3817-EB1D-C738-41D3-9C9CF51EC9CD}"/>
              </a:ext>
            </a:extLst>
          </p:cNvPr>
          <p:cNvSpPr/>
          <p:nvPr/>
        </p:nvSpPr>
        <p:spPr>
          <a:xfrm>
            <a:off x="2936853" y="6095156"/>
            <a:ext cx="323161" cy="3231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highlight>
                <a:srgbClr val="000000"/>
              </a:highlight>
              <a:latin typeface="+mj-lt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2C11484-6428-190A-8DFA-BBFCAE37D41C}"/>
              </a:ext>
            </a:extLst>
          </p:cNvPr>
          <p:cNvSpPr/>
          <p:nvPr/>
        </p:nvSpPr>
        <p:spPr>
          <a:xfrm>
            <a:off x="3751610" y="5670545"/>
            <a:ext cx="323161" cy="3231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highlight>
                <a:srgbClr val="000000"/>
              </a:highlight>
              <a:latin typeface="+mj-lt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0C16804-DCAC-4E60-09FF-7C58EF75543F}"/>
              </a:ext>
            </a:extLst>
          </p:cNvPr>
          <p:cNvSpPr/>
          <p:nvPr/>
        </p:nvSpPr>
        <p:spPr>
          <a:xfrm>
            <a:off x="5144061" y="5271152"/>
            <a:ext cx="323161" cy="3231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highlight>
                <a:srgbClr val="000000"/>
              </a:highlight>
              <a:latin typeface="+mj-lt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0F64258-E53F-FD70-CA50-DA04C499979F}"/>
              </a:ext>
            </a:extLst>
          </p:cNvPr>
          <p:cNvSpPr/>
          <p:nvPr/>
        </p:nvSpPr>
        <p:spPr>
          <a:xfrm>
            <a:off x="4174742" y="5280753"/>
            <a:ext cx="323161" cy="3231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highlight>
                <a:srgbClr val="000000"/>
              </a:highlight>
              <a:latin typeface="+mj-lt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BE0DDB7-A260-B541-6B0F-E503894A9300}"/>
              </a:ext>
            </a:extLst>
          </p:cNvPr>
          <p:cNvSpPr/>
          <p:nvPr/>
        </p:nvSpPr>
        <p:spPr>
          <a:xfrm>
            <a:off x="3181632" y="5301009"/>
            <a:ext cx="323161" cy="3231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highlight>
                <a:srgbClr val="000000"/>
              </a:highlight>
              <a:latin typeface="+mj-lt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7002DA8-AC45-288F-B9D8-9F7F367322B3}"/>
              </a:ext>
            </a:extLst>
          </p:cNvPr>
          <p:cNvSpPr/>
          <p:nvPr/>
        </p:nvSpPr>
        <p:spPr>
          <a:xfrm>
            <a:off x="1812397" y="6095156"/>
            <a:ext cx="323161" cy="3231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highlight>
                <a:srgbClr val="000000"/>
              </a:highlight>
              <a:latin typeface="+mj-lt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EF08703-C2BD-0409-6A05-F912B0B46ED2}"/>
              </a:ext>
            </a:extLst>
          </p:cNvPr>
          <p:cNvSpPr/>
          <p:nvPr/>
        </p:nvSpPr>
        <p:spPr>
          <a:xfrm>
            <a:off x="2287590" y="5728080"/>
            <a:ext cx="323161" cy="3231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highlight>
                <a:srgbClr val="000000"/>
              </a:highlight>
              <a:latin typeface="+mj-lt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8B6D56E-E21E-E85D-D281-5DFD0A3F0A91}"/>
              </a:ext>
            </a:extLst>
          </p:cNvPr>
          <p:cNvSpPr/>
          <p:nvPr/>
        </p:nvSpPr>
        <p:spPr>
          <a:xfrm>
            <a:off x="1057621" y="5832126"/>
            <a:ext cx="323161" cy="3231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highlight>
                <a:srgbClr val="000000"/>
              </a:highlight>
              <a:latin typeface="+mj-lt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E6B26A4-0273-0377-2864-4195D148E3FE}"/>
              </a:ext>
            </a:extLst>
          </p:cNvPr>
          <p:cNvSpPr/>
          <p:nvPr/>
        </p:nvSpPr>
        <p:spPr>
          <a:xfrm>
            <a:off x="687941" y="6162633"/>
            <a:ext cx="323161" cy="3231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highlight>
                <a:srgbClr val="000000"/>
              </a:highlight>
              <a:latin typeface="+mj-lt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BE66BA6-EE9A-C0A0-4615-F3D80B63D766}"/>
              </a:ext>
            </a:extLst>
          </p:cNvPr>
          <p:cNvSpPr/>
          <p:nvPr/>
        </p:nvSpPr>
        <p:spPr>
          <a:xfrm>
            <a:off x="10291622" y="5485848"/>
            <a:ext cx="323161" cy="3231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highlight>
                <a:srgbClr val="000000"/>
              </a:highlight>
              <a:latin typeface="+mj-lt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8A2918F-1460-E664-CD8A-5F5AE2FAC389}"/>
              </a:ext>
            </a:extLst>
          </p:cNvPr>
          <p:cNvSpPr/>
          <p:nvPr/>
        </p:nvSpPr>
        <p:spPr>
          <a:xfrm>
            <a:off x="11447309" y="5594313"/>
            <a:ext cx="323161" cy="3231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highlight>
                <a:srgbClr val="000000"/>
              </a:highlight>
              <a:latin typeface="+mj-lt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0287D5D-4CD5-3882-C2EB-69874D14B677}"/>
              </a:ext>
            </a:extLst>
          </p:cNvPr>
          <p:cNvSpPr/>
          <p:nvPr/>
        </p:nvSpPr>
        <p:spPr>
          <a:xfrm>
            <a:off x="12393781" y="5729788"/>
            <a:ext cx="323161" cy="3231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highlight>
                <a:srgbClr val="000000"/>
              </a:highlight>
              <a:latin typeface="+mj-lt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1B95C07-173B-E127-10A4-C6AA38A77E2E}"/>
              </a:ext>
            </a:extLst>
          </p:cNvPr>
          <p:cNvSpPr/>
          <p:nvPr/>
        </p:nvSpPr>
        <p:spPr>
          <a:xfrm>
            <a:off x="8808981" y="5704744"/>
            <a:ext cx="323161" cy="3231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highlight>
                <a:srgbClr val="000000"/>
              </a:highlight>
              <a:latin typeface="+mj-lt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43D56C-8B84-618A-1425-23CA945C64DF}"/>
              </a:ext>
            </a:extLst>
          </p:cNvPr>
          <p:cNvSpPr/>
          <p:nvPr/>
        </p:nvSpPr>
        <p:spPr>
          <a:xfrm>
            <a:off x="9810168" y="5993706"/>
            <a:ext cx="323161" cy="3231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highlight>
                <a:srgbClr val="000000"/>
              </a:highlight>
              <a:latin typeface="+mj-lt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139D296-6092-20CF-2CC0-8BFB4D2ED0AC}"/>
              </a:ext>
            </a:extLst>
          </p:cNvPr>
          <p:cNvSpPr/>
          <p:nvPr/>
        </p:nvSpPr>
        <p:spPr>
          <a:xfrm>
            <a:off x="10843437" y="5889660"/>
            <a:ext cx="323161" cy="3231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highlight>
                <a:srgbClr val="000000"/>
              </a:highlight>
              <a:latin typeface="+mj-lt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F1E430-D9E4-6AA7-A9D7-83BA81A78541}"/>
              </a:ext>
            </a:extLst>
          </p:cNvPr>
          <p:cNvSpPr/>
          <p:nvPr/>
        </p:nvSpPr>
        <p:spPr>
          <a:xfrm>
            <a:off x="12555361" y="5023688"/>
            <a:ext cx="323161" cy="3231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highlight>
                <a:srgbClr val="000000"/>
              </a:highlight>
              <a:latin typeface="+mj-lt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C888A03-A2B1-BDA2-2606-2C920FB2B8CB}"/>
              </a:ext>
            </a:extLst>
          </p:cNvPr>
          <p:cNvSpPr/>
          <p:nvPr/>
        </p:nvSpPr>
        <p:spPr>
          <a:xfrm>
            <a:off x="12555361" y="4193754"/>
            <a:ext cx="323161" cy="3231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highlight>
                <a:srgbClr val="000000"/>
              </a:highlight>
              <a:latin typeface="+mj-lt"/>
            </a:endParaRP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8DA8B886-B388-756B-C7B1-E88F471DA79D}"/>
              </a:ext>
            </a:extLst>
          </p:cNvPr>
          <p:cNvSpPr txBox="1">
            <a:spLocks/>
          </p:cNvSpPr>
          <p:nvPr/>
        </p:nvSpPr>
        <p:spPr>
          <a:xfrm>
            <a:off x="2992009" y="1217677"/>
            <a:ext cx="7655894" cy="38139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39700" indent="-139700" algn="l" defTabSz="4149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638" indent="-211138" algn="l" defTabSz="4149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4200" indent="-161925" algn="l" defTabSz="4149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6138" indent="-171450" algn="l" defTabSz="4149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8388" indent="-171450" algn="l" defTabSz="4149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1600"/>
              </a:spcAft>
            </a:pPr>
            <a:r>
              <a:rPr lang="en-GB" sz="2133" dirty="0">
                <a:solidFill>
                  <a:schemeClr val="bg1"/>
                </a:solidFill>
              </a:rPr>
              <a:t>We currently monitor ‘our’ biodiversity using visual and eDNA methods</a:t>
            </a:r>
          </a:p>
          <a:p>
            <a:pPr lvl="1">
              <a:spcBef>
                <a:spcPts val="0"/>
              </a:spcBef>
              <a:spcAft>
                <a:spcPts val="1600"/>
              </a:spcAft>
            </a:pPr>
            <a:r>
              <a:rPr lang="en-GB" sz="2133" dirty="0">
                <a:solidFill>
                  <a:schemeClr val="bg1"/>
                </a:solidFill>
              </a:rPr>
              <a:t>2024 onwards will also include bioacoustic and environmental parameters across a 25+ point IoT sensor array</a:t>
            </a:r>
          </a:p>
          <a:p>
            <a:pPr lvl="1">
              <a:spcBef>
                <a:spcPts val="0"/>
              </a:spcBef>
              <a:spcAft>
                <a:spcPts val="1600"/>
              </a:spcAft>
            </a:pPr>
            <a:r>
              <a:rPr lang="en-GB" sz="2133" dirty="0">
                <a:solidFill>
                  <a:schemeClr val="bg1"/>
                </a:solidFill>
              </a:rPr>
              <a:t>Long-term monitoring plus detailed case studies of how habitat translocation, creation and restoration actions impact biodiversity</a:t>
            </a:r>
          </a:p>
          <a:p>
            <a:pPr lvl="1">
              <a:spcBef>
                <a:spcPts val="0"/>
              </a:spcBef>
            </a:pPr>
            <a:r>
              <a:rPr lang="en-GB" sz="2133" dirty="0">
                <a:solidFill>
                  <a:schemeClr val="bg1"/>
                </a:solidFill>
              </a:rPr>
              <a:t>Data infrastructure to capture, share and support co-analysis and visualisation of these multiple data types</a:t>
            </a:r>
          </a:p>
        </p:txBody>
      </p:sp>
    </p:spTree>
    <p:extLst>
      <p:ext uri="{BB962C8B-B14F-4D97-AF65-F5344CB8AC3E}">
        <p14:creationId xmlns:p14="http://schemas.microsoft.com/office/powerpoint/2010/main" val="15850322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8F2F7-3FCB-5550-096A-F57497B60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bit on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D587C-E036-2B81-E8C0-280D36FF2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556084"/>
            <a:ext cx="9905999" cy="48928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It is estimated that the annual social cost of urban road noise in England is £7 billion to £10 billion.</a:t>
            </a:r>
          </a:p>
          <a:p>
            <a:pPr marL="0" indent="0">
              <a:buNone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/>
              <a:t>Most studies focus on mammals</a:t>
            </a:r>
            <a:endParaRPr lang="en-US" alt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/>
              <a:t>What about non-airborne sounds?</a:t>
            </a:r>
          </a:p>
          <a:p>
            <a:pPr>
              <a:buFont typeface="Arial" panose="020B0604020202020204" pitchFamily="34" charset="0"/>
              <a:buChar char="•"/>
            </a:pPr>
            <a:endParaRPr lang="en-GB" alt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/>
              <a:t>Can we find mitigations that also support biodiversity recovery?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https://www.gov.uk/guidance/noise-pollution-economic-analysis</a:t>
            </a:r>
          </a:p>
        </p:txBody>
      </p:sp>
    </p:spTree>
    <p:extLst>
      <p:ext uri="{BB962C8B-B14F-4D97-AF65-F5344CB8AC3E}">
        <p14:creationId xmlns:p14="http://schemas.microsoft.com/office/powerpoint/2010/main" val="13038048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B2E5CB-1485-83EC-8211-816F823E6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815" y="0"/>
            <a:ext cx="9636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787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1BB75-CA20-8C0A-ADC7-9FFB22929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074" y="785814"/>
            <a:ext cx="10147852" cy="5286372"/>
          </a:xfrm>
        </p:spPr>
        <p:txBody>
          <a:bodyPr>
            <a:normAutofit fontScale="90000"/>
          </a:bodyPr>
          <a:lstStyle/>
          <a:p>
            <a:r>
              <a:rPr lang="en-GB" sz="4400" dirty="0" err="1"/>
              <a:t>Q&amp;a</a:t>
            </a:r>
            <a:br>
              <a:rPr lang="en-GB" dirty="0"/>
            </a:br>
            <a:br>
              <a:rPr lang="en-GB" dirty="0"/>
            </a:br>
            <a:r>
              <a:rPr lang="en-GB" cap="none" dirty="0">
                <a:latin typeface="+mn-lt"/>
              </a:rPr>
              <a:t>NHM Acoustics Research: </a:t>
            </a:r>
            <a:r>
              <a:rPr lang="en-GB" cap="none" dirty="0">
                <a:solidFill>
                  <a:srgbClr val="B8FA56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🦗</a:t>
            </a:r>
            <a:r>
              <a:rPr lang="en-GB" cap="none" dirty="0"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.fm (</a:t>
            </a:r>
            <a:r>
              <a:rPr lang="en-GB" cap="none" dirty="0" err="1"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xn</a:t>
            </a:r>
            <a:r>
              <a:rPr lang="en-GB" cap="none" dirty="0"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--nt9h.fm)</a:t>
            </a:r>
            <a:br>
              <a:rPr lang="en-GB" cap="none" dirty="0">
                <a:latin typeface="+mn-lt"/>
              </a:rPr>
            </a:br>
            <a:br>
              <a:rPr lang="en-GB" cap="none" dirty="0">
                <a:latin typeface="+mn-lt"/>
              </a:rPr>
            </a:br>
            <a:r>
              <a:rPr lang="en-GB" cap="none" dirty="0">
                <a:latin typeface="+mn-lt"/>
              </a:rPr>
              <a:t>Sound Collection: bio.acousti.ca / audioblast.org</a:t>
            </a:r>
            <a:br>
              <a:rPr lang="en-GB" cap="none" dirty="0">
                <a:latin typeface="+mn-lt"/>
              </a:rPr>
            </a:br>
            <a:br>
              <a:rPr lang="en-GB" cap="none" dirty="0">
                <a:latin typeface="+mn-lt"/>
              </a:rPr>
            </a:br>
            <a:r>
              <a:rPr lang="en-GB" cap="none" dirty="0">
                <a:latin typeface="+mn-lt"/>
              </a:rPr>
              <a:t>Search for Nature Overheard</a:t>
            </a:r>
            <a:br>
              <a:rPr lang="en-GB" cap="none" dirty="0">
                <a:latin typeface="+mn-lt"/>
              </a:rPr>
            </a:br>
            <a:br>
              <a:rPr lang="en-GB" cap="none" dirty="0">
                <a:latin typeface="+mn-lt"/>
              </a:rPr>
            </a:br>
            <a:r>
              <a:rPr lang="en-GB" cap="none" dirty="0">
                <a:latin typeface="+mn-lt"/>
              </a:rPr>
              <a:t>ebaker.me.uk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8194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2BE0F-BAC7-F228-803E-EB428A61C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do animals make sounds?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58EFF-A740-9AA6-849F-F370A0D1A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To communicate</a:t>
            </a:r>
          </a:p>
          <a:p>
            <a:endParaRPr lang="en-GB" dirty="0"/>
          </a:p>
          <a:p>
            <a:r>
              <a:rPr lang="en-GB" dirty="0"/>
              <a:t>Navigation</a:t>
            </a:r>
          </a:p>
          <a:p>
            <a:endParaRPr lang="en-GB" dirty="0"/>
          </a:p>
          <a:p>
            <a:r>
              <a:rPr lang="en-GB" dirty="0"/>
              <a:t>As a form of defence</a:t>
            </a:r>
          </a:p>
          <a:p>
            <a:endParaRPr lang="en-GB" dirty="0"/>
          </a:p>
          <a:p>
            <a:r>
              <a:rPr lang="en-GB" dirty="0"/>
              <a:t>Incidental noises</a:t>
            </a:r>
          </a:p>
        </p:txBody>
      </p:sp>
    </p:spTree>
    <p:extLst>
      <p:ext uri="{BB962C8B-B14F-4D97-AF65-F5344CB8AC3E}">
        <p14:creationId xmlns:p14="http://schemas.microsoft.com/office/powerpoint/2010/main" val="2441706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9F9FE-68A0-3C6C-31A9-2FB62BB91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study sounds?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1ABD1-C240-8FCC-6CC3-70E4E0F24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Relatively cheap way of monitoring biodiversity 24/7</a:t>
            </a:r>
          </a:p>
          <a:p>
            <a:endParaRPr lang="en-GB" dirty="0"/>
          </a:p>
          <a:p>
            <a:r>
              <a:rPr lang="en-GB" dirty="0"/>
              <a:t>For some groups (e.g. birds) can give clues to behaviour</a:t>
            </a:r>
          </a:p>
          <a:p>
            <a:endParaRPr lang="en-GB" dirty="0"/>
          </a:p>
          <a:p>
            <a:r>
              <a:rPr lang="en-GB" dirty="0"/>
              <a:t>Non-disruptive</a:t>
            </a:r>
          </a:p>
          <a:p>
            <a:endParaRPr lang="en-GB" dirty="0"/>
          </a:p>
          <a:p>
            <a:r>
              <a:rPr lang="en-GB" dirty="0"/>
              <a:t>Noise</a:t>
            </a:r>
          </a:p>
        </p:txBody>
      </p:sp>
    </p:spTree>
    <p:extLst>
      <p:ext uri="{BB962C8B-B14F-4D97-AF65-F5344CB8AC3E}">
        <p14:creationId xmlns:p14="http://schemas.microsoft.com/office/powerpoint/2010/main" val="35821784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1837</TotalTime>
  <Words>648</Words>
  <Application>Microsoft Office PowerPoint</Application>
  <PresentationFormat>Widescreen</PresentationFormat>
  <Paragraphs>173</Paragraphs>
  <Slides>73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8" baseType="lpstr">
      <vt:lpstr>Arial</vt:lpstr>
      <vt:lpstr>Calibri</vt:lpstr>
      <vt:lpstr>Times New Roman</vt:lpstr>
      <vt:lpstr>Tw Cen MT</vt:lpstr>
      <vt:lpstr>Circuit</vt:lpstr>
      <vt:lpstr>Bioacoustics: A (Very) Brief Overview</vt:lpstr>
      <vt:lpstr>notes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do animals make sounds?</vt:lpstr>
      <vt:lpstr>Why study sounds?</vt:lpstr>
      <vt:lpstr>The Challenges</vt:lpstr>
      <vt:lpstr>ARTHROPOD bioacoustics</vt:lpstr>
      <vt:lpstr>The other 95% of bioacoustics</vt:lpstr>
      <vt:lpstr>…Just the Insects</vt:lpstr>
      <vt:lpstr>Orthoptera: Bush Crickets</vt:lpstr>
      <vt:lpstr>Orthoptera: Bush Crickets</vt:lpstr>
      <vt:lpstr>PowerPoint Presentation</vt:lpstr>
      <vt:lpstr>Orthoptera: Bush Crickets</vt:lpstr>
      <vt:lpstr>PowerPoint Presentation</vt:lpstr>
      <vt:lpstr>PowerPoint Presentation</vt:lpstr>
      <vt:lpstr>Orthoptera: MOLE Crickets</vt:lpstr>
      <vt:lpstr>PowerPoint Presentation</vt:lpstr>
      <vt:lpstr>LEPIDOPTERA</vt:lpstr>
      <vt:lpstr>LEPIDOPTERA</vt:lpstr>
      <vt:lpstr>PowerPoint Presentation</vt:lpstr>
      <vt:lpstr>BLATTODEA</vt:lpstr>
      <vt:lpstr>HEMIPTERA: CICADAS</vt:lpstr>
      <vt:lpstr>PowerPoint Presentation</vt:lpstr>
      <vt:lpstr>PowerPoint Presentation</vt:lpstr>
      <vt:lpstr>Incidental Noises</vt:lpstr>
      <vt:lpstr>PowerPoint Presentation</vt:lpstr>
      <vt:lpstr>PowerPoint Presentation</vt:lpstr>
      <vt:lpstr>Incidental Noises</vt:lpstr>
      <vt:lpstr>Some Other (non-obvious) sounds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Brief overview of automated 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Pieces</vt:lpstr>
      <vt:lpstr>PowerPoint Presentation</vt:lpstr>
      <vt:lpstr>Leptophyes punctatissima</vt:lpstr>
      <vt:lpstr>Leptophyes punctatissima</vt:lpstr>
      <vt:lpstr>Leptophyes punctatissima</vt:lpstr>
      <vt:lpstr>Leptophyes punctatissima</vt:lpstr>
      <vt:lpstr>Leptophyes punctatissima</vt:lpstr>
      <vt:lpstr>Leptophyes punctatissima</vt:lpstr>
      <vt:lpstr>Leptophyes punctatissima</vt:lpstr>
      <vt:lpstr>Previous ACOUSTICS WORK AT NHM</vt:lpstr>
      <vt:lpstr>Previous ACOUSTICS WORK AT NHM</vt:lpstr>
      <vt:lpstr>PowerPoint Presentation</vt:lpstr>
      <vt:lpstr>PowerPoint Presentation</vt:lpstr>
      <vt:lpstr>PowerPoint Presentation</vt:lpstr>
      <vt:lpstr>PowerPoint Presentation</vt:lpstr>
      <vt:lpstr>NEW NHM Approach: From The Lab to The Field</vt:lpstr>
      <vt:lpstr>NEW NHM Approach: From The Lab to The Field</vt:lpstr>
      <vt:lpstr>NEW NHM Approach: From The Lab to The Field</vt:lpstr>
      <vt:lpstr>NEW NHM Approach: From The Lab to The Field</vt:lpstr>
      <vt:lpstr>Urban Nature Project</vt:lpstr>
      <vt:lpstr>PowerPoint Presentation</vt:lpstr>
      <vt:lpstr>PowerPoint Presentation</vt:lpstr>
      <vt:lpstr>A bit on NOISE</vt:lpstr>
      <vt:lpstr>PowerPoint Presentation</vt:lpstr>
      <vt:lpstr>Q&amp;a  NHM Acoustics Research: 🦗.fm (xn--nt9h.fm)  Sound Collection: bio.acousti.ca / audioblast.org  Search for Nature Overheard  ebaker.me.uk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bioacoustics</dc:title>
  <dc:creator>Ed Baker</dc:creator>
  <cp:lastModifiedBy>Ed Baker</cp:lastModifiedBy>
  <cp:revision>3</cp:revision>
  <dcterms:created xsi:type="dcterms:W3CDTF">2023-05-09T07:57:20Z</dcterms:created>
  <dcterms:modified xsi:type="dcterms:W3CDTF">2023-05-16T14:08:06Z</dcterms:modified>
</cp:coreProperties>
</file>